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4"/>
  </p:notesMasterIdLst>
  <p:sldIdLst>
    <p:sldId id="256" r:id="rId2"/>
    <p:sldId id="404" r:id="rId3"/>
    <p:sldId id="258" r:id="rId4"/>
    <p:sldId id="257" r:id="rId5"/>
    <p:sldId id="260" r:id="rId6"/>
    <p:sldId id="266" r:id="rId7"/>
    <p:sldId id="261" r:id="rId8"/>
    <p:sldId id="262" r:id="rId9"/>
    <p:sldId id="409" r:id="rId10"/>
    <p:sldId id="265" r:id="rId11"/>
    <p:sldId id="267" r:id="rId12"/>
    <p:sldId id="268" r:id="rId13"/>
    <p:sldId id="270" r:id="rId14"/>
    <p:sldId id="271" r:id="rId15"/>
    <p:sldId id="272" r:id="rId16"/>
    <p:sldId id="273" r:id="rId17"/>
    <p:sldId id="286" r:id="rId18"/>
    <p:sldId id="287" r:id="rId19"/>
    <p:sldId id="289" r:id="rId20"/>
    <p:sldId id="290" r:id="rId21"/>
    <p:sldId id="275" r:id="rId22"/>
    <p:sldId id="276" r:id="rId23"/>
    <p:sldId id="278" r:id="rId24"/>
    <p:sldId id="279" r:id="rId25"/>
    <p:sldId id="281" r:id="rId26"/>
    <p:sldId id="292" r:id="rId27"/>
    <p:sldId id="282" r:id="rId28"/>
    <p:sldId id="283" r:id="rId29"/>
    <p:sldId id="361" r:id="rId30"/>
    <p:sldId id="294" r:id="rId31"/>
    <p:sldId id="295" r:id="rId32"/>
    <p:sldId id="296" r:id="rId33"/>
    <p:sldId id="301" r:id="rId34"/>
    <p:sldId id="365" r:id="rId35"/>
    <p:sldId id="303" r:id="rId36"/>
    <p:sldId id="368" r:id="rId37"/>
    <p:sldId id="373" r:id="rId38"/>
    <p:sldId id="374" r:id="rId39"/>
    <p:sldId id="377" r:id="rId40"/>
    <p:sldId id="378" r:id="rId41"/>
    <p:sldId id="387" r:id="rId42"/>
    <p:sldId id="389" r:id="rId43"/>
    <p:sldId id="390" r:id="rId44"/>
    <p:sldId id="392" r:id="rId45"/>
    <p:sldId id="393" r:id="rId46"/>
    <p:sldId id="423" r:id="rId47"/>
    <p:sldId id="398" r:id="rId48"/>
    <p:sldId id="422" r:id="rId49"/>
    <p:sldId id="400" r:id="rId50"/>
    <p:sldId id="408" r:id="rId51"/>
    <p:sldId id="421" r:id="rId52"/>
    <p:sldId id="401" r:id="rId5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8" autoAdjust="0"/>
    <p:restoredTop sz="96444" autoAdjust="0"/>
  </p:normalViewPr>
  <p:slideViewPr>
    <p:cSldViewPr>
      <p:cViewPr varScale="1">
        <p:scale>
          <a:sx n="108" d="100"/>
          <a:sy n="108" d="100"/>
        </p:scale>
        <p:origin x="-108" y="-84"/>
      </p:cViewPr>
      <p:guideLst>
        <p:guide orient="horz" pos="890"/>
        <p:guide pos="249"/>
        <p:guide pos="476"/>
        <p:guide pos="5239"/>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0B9180-5013-4D54-94EA-06DA7A9144BC}" type="datetimeFigureOut">
              <a:rPr lang="zh-CN" altLang="en-US" smtClean="0"/>
              <a:t>2015/5/12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C3D91-145C-4A89-BFD0-247FBF54174B}" type="slidenum">
              <a:rPr lang="zh-CN" altLang="en-US" smtClean="0"/>
              <a:t>‹#›</a:t>
            </a:fld>
            <a:endParaRPr lang="zh-CN" altLang="en-US"/>
          </a:p>
        </p:txBody>
      </p:sp>
    </p:spTree>
    <p:extLst>
      <p:ext uri="{BB962C8B-B14F-4D97-AF65-F5344CB8AC3E}">
        <p14:creationId xmlns:p14="http://schemas.microsoft.com/office/powerpoint/2010/main" val="3519665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CC3D91-145C-4A89-BFD0-247FBF54174B}" type="slidenum">
              <a:rPr lang="zh-CN" altLang="en-US" smtClean="0"/>
              <a:t>3</a:t>
            </a:fld>
            <a:endParaRPr lang="zh-CN" altLang="en-US"/>
          </a:p>
        </p:txBody>
      </p:sp>
    </p:spTree>
    <p:extLst>
      <p:ext uri="{BB962C8B-B14F-4D97-AF65-F5344CB8AC3E}">
        <p14:creationId xmlns:p14="http://schemas.microsoft.com/office/powerpoint/2010/main" val="1727190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90DE45B-3F48-4272-9844-CDF9C9870970}" type="datetime1">
              <a:rPr lang="zh-CN" altLang="en-US" smtClean="0"/>
              <a:t>2015/5/12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1692117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6BB363-D7FC-4A2D-B288-F5534A5E72F3}" type="datetime1">
              <a:rPr lang="zh-CN" altLang="en-US" smtClean="0"/>
              <a:t>2015/5/12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166304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438EFDA-F38B-450F-A837-C76429D853C0}" type="datetime1">
              <a:rPr lang="zh-CN" altLang="en-US" smtClean="0"/>
              <a:t>2015/5/12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1712875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F085D8-D309-484E-9EBC-BA6B7720BE7E}" type="datetime1">
              <a:rPr lang="zh-CN" altLang="en-US" smtClean="0"/>
              <a:t>2015/5/12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3675843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3AB0471-A9C1-46E0-8A36-D32818F0BF42}" type="datetime1">
              <a:rPr lang="zh-CN" altLang="en-US" smtClean="0"/>
              <a:t>2015/5/12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3153933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75AB872-D8D7-4E1A-A920-D0F4C356F5DF}" type="datetime1">
              <a:rPr lang="zh-CN" altLang="en-US" smtClean="0"/>
              <a:t>2015/5/12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2615962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817B5C3-CA42-41D5-90E9-E86914D7353E}" type="datetime1">
              <a:rPr lang="zh-CN" altLang="en-US" smtClean="0"/>
              <a:t>2015/5/12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373295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4D5A30-F70E-47D0-86A7-D88D057F5EA6}" type="datetime1">
              <a:rPr lang="zh-CN" altLang="en-US" smtClean="0"/>
              <a:t>2015/5/12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948503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4A1C3B-F942-48A1-A289-211AE4C33F21}" type="datetime1">
              <a:rPr lang="zh-CN" altLang="en-US" smtClean="0"/>
              <a:t>2015/5/12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lvl1pPr>
              <a:defRPr>
                <a:solidFill>
                  <a:schemeClr val="tx1"/>
                </a:solidFill>
              </a:defRPr>
            </a:lvl1pPr>
          </a:lstStyle>
          <a:p>
            <a:fld id="{19E37A96-64C7-4FBE-934B-1408D9749ACF}" type="slidenum">
              <a:rPr lang="zh-CN" altLang="en-US" smtClean="0"/>
              <a:pPr/>
              <a:t>‹#›</a:t>
            </a:fld>
            <a:endParaRPr lang="zh-CN" altLang="en-US"/>
          </a:p>
        </p:txBody>
      </p:sp>
      <p:pic>
        <p:nvPicPr>
          <p:cNvPr id="5" name="图片 7" descr="娄葑形象识别新设计22.png"/>
          <p:cNvPicPr>
            <a:picLocks noChangeAspect="1"/>
          </p:cNvPicPr>
          <p:nvPr userDrawn="1"/>
        </p:nvPicPr>
        <p:blipFill>
          <a:blip r:embed="rId2"/>
          <a:srcRect/>
          <a:stretch>
            <a:fillRect/>
          </a:stretch>
        </p:blipFill>
        <p:spPr bwMode="auto">
          <a:xfrm flipH="1">
            <a:off x="0" y="971550"/>
            <a:ext cx="9144000" cy="225425"/>
          </a:xfrm>
          <a:prstGeom prst="rect">
            <a:avLst/>
          </a:prstGeom>
          <a:noFill/>
          <a:ln w="9525">
            <a:noFill/>
            <a:miter lim="800000"/>
            <a:headEnd/>
            <a:tailEnd/>
          </a:ln>
        </p:spPr>
      </p:pic>
      <p:pic>
        <p:nvPicPr>
          <p:cNvPr id="6" name="图片 6" descr="娄葑形象识别新设计33.png"/>
          <p:cNvPicPr>
            <a:picLocks noChangeAspect="1"/>
          </p:cNvPicPr>
          <p:nvPr userDrawn="1"/>
        </p:nvPicPr>
        <p:blipFill>
          <a:blip r:embed="rId3"/>
          <a:srcRect/>
          <a:stretch>
            <a:fillRect/>
          </a:stretch>
        </p:blipFill>
        <p:spPr bwMode="auto">
          <a:xfrm>
            <a:off x="8348538" y="188913"/>
            <a:ext cx="615950" cy="792162"/>
          </a:xfrm>
          <a:prstGeom prst="rect">
            <a:avLst/>
          </a:prstGeom>
          <a:noFill/>
          <a:ln w="9525">
            <a:noFill/>
            <a:miter lim="800000"/>
            <a:headEnd/>
            <a:tailEnd/>
          </a:ln>
        </p:spPr>
      </p:pic>
      <p:sp>
        <p:nvSpPr>
          <p:cNvPr id="7" name="矩形 8"/>
          <p:cNvSpPr>
            <a:spLocks noChangeArrowheads="1"/>
          </p:cNvSpPr>
          <p:nvPr userDrawn="1"/>
        </p:nvSpPr>
        <p:spPr bwMode="auto">
          <a:xfrm>
            <a:off x="6012160" y="260350"/>
            <a:ext cx="2232025" cy="635000"/>
          </a:xfrm>
          <a:prstGeom prst="rect">
            <a:avLst/>
          </a:prstGeom>
          <a:noFill/>
          <a:ln w="9525">
            <a:noFill/>
            <a:miter lim="800000"/>
            <a:headEnd/>
            <a:tailEnd/>
          </a:ln>
        </p:spPr>
        <p:txBody>
          <a:bodyPr>
            <a:spAutoFit/>
          </a:bodyPr>
          <a:lstStyle/>
          <a:p>
            <a:pPr algn="r">
              <a:lnSpc>
                <a:spcPct val="110000"/>
              </a:lnSpc>
              <a:spcBef>
                <a:spcPct val="0"/>
              </a:spcBef>
              <a:buFontTx/>
              <a:buNone/>
            </a:pPr>
            <a:r>
              <a:rPr lang="zh-CN" altLang="en-US" sz="1600" b="0" dirty="0">
                <a:solidFill>
                  <a:schemeClr val="tx1"/>
                </a:solidFill>
                <a:latin typeface="微软雅黑" pitchFamily="34" charset="-122"/>
                <a:ea typeface="微软雅黑" pitchFamily="34" charset="-122"/>
              </a:rPr>
              <a:t>娄葑街道人力资源和</a:t>
            </a:r>
          </a:p>
          <a:p>
            <a:pPr algn="r">
              <a:lnSpc>
                <a:spcPct val="110000"/>
              </a:lnSpc>
              <a:spcBef>
                <a:spcPct val="0"/>
              </a:spcBef>
              <a:buFontTx/>
              <a:buNone/>
            </a:pPr>
            <a:r>
              <a:rPr lang="zh-CN" altLang="en-US" sz="1600" b="0" dirty="0">
                <a:solidFill>
                  <a:schemeClr val="tx1"/>
                </a:solidFill>
                <a:latin typeface="微软雅黑" pitchFamily="34" charset="-122"/>
                <a:ea typeface="微软雅黑" pitchFamily="34" charset="-122"/>
              </a:rPr>
              <a:t>社会保障服务所</a:t>
            </a:r>
          </a:p>
        </p:txBody>
      </p:sp>
    </p:spTree>
    <p:extLst>
      <p:ext uri="{BB962C8B-B14F-4D97-AF65-F5344CB8AC3E}">
        <p14:creationId xmlns:p14="http://schemas.microsoft.com/office/powerpoint/2010/main" val="318527885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B0162C0-13D8-47AF-B778-21CCAA888D09}" type="datetime1">
              <a:rPr lang="zh-CN" altLang="en-US" smtClean="0"/>
              <a:t>2015/5/12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4228130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5A2D888-B3EB-4EB3-AF05-FF2BF8BF952A}" type="datetime1">
              <a:rPr lang="zh-CN" altLang="en-US" smtClean="0"/>
              <a:t>2015/5/12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3820420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7264DB-099B-4EA4-AA0F-A25C1694BAF6}" type="datetime1">
              <a:rPr lang="zh-CN" altLang="en-US" smtClean="0"/>
              <a:t>2015/5/12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E37A96-64C7-4FBE-934B-1408D9749ACF}" type="slidenum">
              <a:rPr lang="zh-CN" altLang="en-US" smtClean="0"/>
              <a:t>‹#›</a:t>
            </a:fld>
            <a:endParaRPr lang="zh-CN" altLang="en-US"/>
          </a:p>
        </p:txBody>
      </p:sp>
    </p:spTree>
    <p:extLst>
      <p:ext uri="{BB962C8B-B14F-4D97-AF65-F5344CB8AC3E}">
        <p14:creationId xmlns:p14="http://schemas.microsoft.com/office/powerpoint/2010/main" val="3245147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33.xml"/><Relationship Id="rId3" Type="http://schemas.openxmlformats.org/officeDocument/2006/relationships/slide" Target="slide37.xml"/><Relationship Id="rId7" Type="http://schemas.openxmlformats.org/officeDocument/2006/relationships/slide" Target="slide3.xml"/><Relationship Id="rId12" Type="http://schemas.openxmlformats.org/officeDocument/2006/relationships/slide" Target="slide30.xml"/><Relationship Id="rId2" Type="http://schemas.openxmlformats.org/officeDocument/2006/relationships/slide" Target="slide35.xml"/><Relationship Id="rId1" Type="http://schemas.openxmlformats.org/officeDocument/2006/relationships/slideLayout" Target="../slideLayouts/slideLayout1.xml"/><Relationship Id="rId6" Type="http://schemas.openxmlformats.org/officeDocument/2006/relationships/slide" Target="slide44.xml"/><Relationship Id="rId11" Type="http://schemas.openxmlformats.org/officeDocument/2006/relationships/slide" Target="slide27.xml"/><Relationship Id="rId5" Type="http://schemas.openxmlformats.org/officeDocument/2006/relationships/slide" Target="slide42.xml"/><Relationship Id="rId10" Type="http://schemas.openxmlformats.org/officeDocument/2006/relationships/slide" Target="slide23.xml"/><Relationship Id="rId4" Type="http://schemas.openxmlformats.org/officeDocument/2006/relationships/slide" Target="slide39.xml"/><Relationship Id="rId9" Type="http://schemas.openxmlformats.org/officeDocument/2006/relationships/slide" Target="slide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mailto:hanty@o-hr.cn" TargetMode="External"/><Relationship Id="rId2" Type="http://schemas.openxmlformats.org/officeDocument/2006/relationships/hyperlink" Target="mailto:chenyh@o-hr.cn" TargetMode="External"/><Relationship Id="rId1" Type="http://schemas.openxmlformats.org/officeDocument/2006/relationships/slideLayout" Target="../slideLayouts/slideLayout7.xml"/><Relationship Id="rId6" Type="http://schemas.openxmlformats.org/officeDocument/2006/relationships/hyperlink" Target="mailto:huangxy@o-hr.cn" TargetMode="External"/><Relationship Id="rId5" Type="http://schemas.openxmlformats.org/officeDocument/2006/relationships/hyperlink" Target="mailto:baol@o-hr.cn" TargetMode="External"/><Relationship Id="rId4" Type="http://schemas.openxmlformats.org/officeDocument/2006/relationships/hyperlink" Target="mailto:linj@o-hr.cn" TargetMode="External"/></Relationships>
</file>

<file path=ppt/slides/_rels/slide5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标题 1"/>
          <p:cNvSpPr>
            <a:spLocks noGrp="1"/>
          </p:cNvSpPr>
          <p:nvPr>
            <p:ph type="ctrTitle"/>
          </p:nvPr>
        </p:nvSpPr>
        <p:spPr>
          <a:xfrm>
            <a:off x="685800" y="980728"/>
            <a:ext cx="7772400" cy="1728191"/>
          </a:xfrm>
        </p:spPr>
        <p:txBody>
          <a:bodyPr>
            <a:normAutofit fontScale="90000"/>
          </a:bodyPr>
          <a:lstStyle/>
          <a:p>
            <a:r>
              <a:rPr lang="en-US" altLang="zh-CN" dirty="0" smtClean="0">
                <a:latin typeface="微软雅黑" pitchFamily="34" charset="-122"/>
                <a:ea typeface="微软雅黑" pitchFamily="34" charset="-122"/>
              </a:rPr>
              <a:t>2015-2017</a:t>
            </a:r>
            <a:r>
              <a:rPr lang="zh-CN" altLang="en-US" dirty="0" smtClean="0">
                <a:latin typeface="微软雅黑" pitchFamily="34" charset="-122"/>
                <a:ea typeface="微软雅黑" pitchFamily="34" charset="-122"/>
              </a:rPr>
              <a:t>年苏州工业园区</a:t>
            </a:r>
            <a:r>
              <a:rPr lang="en-US" altLang="zh-CN" dirty="0" smtClean="0">
                <a:latin typeface="微软雅黑" pitchFamily="34" charset="-122"/>
                <a:ea typeface="微软雅黑" pitchFamily="34" charset="-122"/>
              </a:rPr>
              <a:t/>
            </a:r>
            <a:br>
              <a:rPr lang="en-US" altLang="zh-CN" dirty="0" smtClean="0">
                <a:latin typeface="微软雅黑" pitchFamily="34" charset="-122"/>
                <a:ea typeface="微软雅黑" pitchFamily="34" charset="-122"/>
              </a:rPr>
            </a:br>
            <a:r>
              <a:rPr lang="zh-CN" altLang="en-US" dirty="0" smtClean="0">
                <a:latin typeface="微软雅黑" pitchFamily="34" charset="-122"/>
                <a:ea typeface="微软雅黑" pitchFamily="34" charset="-122"/>
              </a:rPr>
              <a:t>新一轮就业创业十四项新政解读</a:t>
            </a:r>
            <a:endParaRPr lang="zh-CN" altLang="en-US" dirty="0">
              <a:latin typeface="微软雅黑" pitchFamily="34" charset="-122"/>
              <a:ea typeface="微软雅黑" pitchFamily="34" charset="-122"/>
            </a:endParaRPr>
          </a:p>
        </p:txBody>
      </p:sp>
      <p:sp>
        <p:nvSpPr>
          <p:cNvPr id="5" name="矩形 6"/>
          <p:cNvSpPr>
            <a:spLocks noChangeArrowheads="1"/>
          </p:cNvSpPr>
          <p:nvPr/>
        </p:nvSpPr>
        <p:spPr bwMode="auto">
          <a:xfrm>
            <a:off x="1404144" y="5517232"/>
            <a:ext cx="6335713" cy="566738"/>
          </a:xfrm>
          <a:prstGeom prst="rect">
            <a:avLst/>
          </a:prstGeom>
          <a:noFill/>
          <a:ln w="9525">
            <a:noFill/>
            <a:miter lim="800000"/>
            <a:headEnd/>
            <a:tailEnd/>
          </a:ln>
        </p:spPr>
        <p:txBody>
          <a:bodyPr>
            <a:spAutoFit/>
          </a:bodyPr>
          <a:lstStyle/>
          <a:p>
            <a:pPr algn="ctr">
              <a:lnSpc>
                <a:spcPct val="110000"/>
              </a:lnSpc>
              <a:spcBef>
                <a:spcPct val="0"/>
              </a:spcBef>
              <a:buFontTx/>
              <a:buNone/>
            </a:pPr>
            <a:r>
              <a:rPr lang="zh-CN" altLang="en-US" sz="2800" b="0" dirty="0">
                <a:solidFill>
                  <a:schemeClr val="tx1"/>
                </a:solidFill>
                <a:latin typeface="微软雅黑" pitchFamily="34" charset="-122"/>
                <a:ea typeface="微软雅黑" pitchFamily="34" charset="-122"/>
              </a:rPr>
              <a:t>娄葑街道人力资源和社会保障服务所</a:t>
            </a:r>
          </a:p>
        </p:txBody>
      </p:sp>
      <p:sp>
        <p:nvSpPr>
          <p:cNvPr id="6" name="矩形 7"/>
          <p:cNvSpPr>
            <a:spLocks noChangeArrowheads="1"/>
          </p:cNvSpPr>
          <p:nvPr/>
        </p:nvSpPr>
        <p:spPr bwMode="auto">
          <a:xfrm>
            <a:off x="3973920" y="6093296"/>
            <a:ext cx="1196161" cy="338554"/>
          </a:xfrm>
          <a:prstGeom prst="rect">
            <a:avLst/>
          </a:prstGeom>
          <a:noFill/>
          <a:ln w="9525">
            <a:noFill/>
            <a:miter lim="800000"/>
            <a:headEnd/>
            <a:tailEnd/>
          </a:ln>
        </p:spPr>
        <p:txBody>
          <a:bodyPr wrap="none">
            <a:spAutoFit/>
          </a:bodyPr>
          <a:lstStyle/>
          <a:p>
            <a:pPr algn="ctr">
              <a:lnSpc>
                <a:spcPct val="100000"/>
              </a:lnSpc>
              <a:spcBef>
                <a:spcPct val="0"/>
              </a:spcBef>
              <a:buFontTx/>
              <a:buNone/>
            </a:pPr>
            <a:r>
              <a:rPr lang="en-US" altLang="zh-CN" sz="1600" b="0" dirty="0" smtClean="0">
                <a:solidFill>
                  <a:schemeClr val="tx1"/>
                </a:solidFill>
                <a:latin typeface="微软雅黑" pitchFamily="34" charset="-122"/>
                <a:ea typeface="微软雅黑" pitchFamily="34" charset="-122"/>
              </a:rPr>
              <a:t>2015</a:t>
            </a:r>
            <a:r>
              <a:rPr lang="zh-CN" altLang="en-US" sz="1600" b="0" dirty="0" smtClean="0">
                <a:solidFill>
                  <a:schemeClr val="tx1"/>
                </a:solidFill>
                <a:latin typeface="微软雅黑" pitchFamily="34" charset="-122"/>
                <a:ea typeface="微软雅黑" pitchFamily="34" charset="-122"/>
              </a:rPr>
              <a:t>年</a:t>
            </a:r>
            <a:r>
              <a:rPr lang="en-US" altLang="zh-CN" sz="1600" b="0" dirty="0" smtClean="0">
                <a:solidFill>
                  <a:schemeClr val="tx1"/>
                </a:solidFill>
                <a:latin typeface="微软雅黑" pitchFamily="34" charset="-122"/>
                <a:ea typeface="微软雅黑" pitchFamily="34" charset="-122"/>
              </a:rPr>
              <a:t>5</a:t>
            </a:r>
            <a:r>
              <a:rPr lang="zh-CN" altLang="en-US" sz="1600" b="0" dirty="0" smtClean="0">
                <a:solidFill>
                  <a:schemeClr val="tx1"/>
                </a:solidFill>
                <a:latin typeface="微软雅黑" pitchFamily="34" charset="-122"/>
                <a:ea typeface="微软雅黑" pitchFamily="34" charset="-122"/>
              </a:rPr>
              <a:t>月</a:t>
            </a:r>
            <a:endParaRPr lang="zh-CN" altLang="en-US" sz="1600" b="0" dirty="0">
              <a:solidFill>
                <a:schemeClr val="tx1"/>
              </a:solidFill>
              <a:latin typeface="微软雅黑" pitchFamily="34" charset="-122"/>
              <a:ea typeface="微软雅黑" pitchFamily="34" charset="-122"/>
            </a:endParaRPr>
          </a:p>
        </p:txBody>
      </p:sp>
      <p:pic>
        <p:nvPicPr>
          <p:cNvPr id="7" name="图片 9" descr="娄葑形象识别新设计111.png"/>
          <p:cNvPicPr>
            <a:picLocks noChangeAspect="1"/>
          </p:cNvPicPr>
          <p:nvPr/>
        </p:nvPicPr>
        <p:blipFill>
          <a:blip r:embed="rId3"/>
          <a:srcRect/>
          <a:stretch>
            <a:fillRect/>
          </a:stretch>
        </p:blipFill>
        <p:spPr bwMode="auto">
          <a:xfrm>
            <a:off x="0" y="5157192"/>
            <a:ext cx="9144000" cy="225425"/>
          </a:xfrm>
          <a:prstGeom prst="rect">
            <a:avLst/>
          </a:prstGeom>
          <a:noFill/>
          <a:ln w="9525">
            <a:noFill/>
            <a:miter lim="800000"/>
            <a:headEnd/>
            <a:tailEnd/>
          </a:ln>
        </p:spPr>
      </p:pic>
      <p:pic>
        <p:nvPicPr>
          <p:cNvPr id="8" name="图片 10" descr="娄葑形象识别新设计33.png"/>
          <p:cNvPicPr>
            <a:picLocks noChangeAspect="1"/>
          </p:cNvPicPr>
          <p:nvPr/>
        </p:nvPicPr>
        <p:blipFill>
          <a:blip r:embed="rId4"/>
          <a:srcRect/>
          <a:stretch>
            <a:fillRect/>
          </a:stretch>
        </p:blipFill>
        <p:spPr bwMode="auto">
          <a:xfrm>
            <a:off x="4170363" y="3933056"/>
            <a:ext cx="803275" cy="1030287"/>
          </a:xfrm>
          <a:prstGeom prst="rect">
            <a:avLst/>
          </a:prstGeom>
          <a:noFill/>
          <a:ln w="9525">
            <a:noFill/>
            <a:miter lim="800000"/>
            <a:headEnd/>
            <a:tailEnd/>
          </a:ln>
        </p:spPr>
      </p:pic>
    </p:spTree>
    <p:extLst>
      <p:ext uri="{BB962C8B-B14F-4D97-AF65-F5344CB8AC3E}">
        <p14:creationId xmlns:p14="http://schemas.microsoft.com/office/powerpoint/2010/main" val="39023070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10</a:t>
            </a:fld>
            <a:endParaRPr lang="zh-CN" altLang="en-US"/>
          </a:p>
        </p:txBody>
      </p:sp>
      <p:sp>
        <p:nvSpPr>
          <p:cNvPr id="3" name="TextBox 2"/>
          <p:cNvSpPr txBox="1"/>
          <p:nvPr/>
        </p:nvSpPr>
        <p:spPr>
          <a:xfrm>
            <a:off x="323528" y="188640"/>
            <a:ext cx="5832648"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创业接力贷款</a:t>
            </a:r>
            <a:endParaRPr lang="zh-CN" altLang="en-US" sz="2400" dirty="0"/>
          </a:p>
        </p:txBody>
      </p:sp>
      <p:sp>
        <p:nvSpPr>
          <p:cNvPr id="4" name="TextBox 3"/>
          <p:cNvSpPr txBox="1"/>
          <p:nvPr/>
        </p:nvSpPr>
        <p:spPr>
          <a:xfrm>
            <a:off x="683568" y="1340768"/>
            <a:ext cx="2664296" cy="430887"/>
          </a:xfrm>
          <a:prstGeom prst="rect">
            <a:avLst/>
          </a:prstGeom>
          <a:noFill/>
        </p:spPr>
        <p:txBody>
          <a:bodyPr wrap="square" rtlCol="0">
            <a:spAutoFit/>
          </a:bodyPr>
          <a:lstStyle/>
          <a:p>
            <a:r>
              <a:rPr lang="zh-CN" altLang="en-US" sz="2200" dirty="0" smtClean="0"/>
              <a:t>一、申请对象</a:t>
            </a:r>
            <a:endParaRPr lang="zh-CN" altLang="en-US" sz="2200" dirty="0"/>
          </a:p>
        </p:txBody>
      </p:sp>
      <p:sp>
        <p:nvSpPr>
          <p:cNvPr id="5" name="TextBox 4"/>
          <p:cNvSpPr txBox="1"/>
          <p:nvPr/>
        </p:nvSpPr>
        <p:spPr>
          <a:xfrm>
            <a:off x="683568" y="3430161"/>
            <a:ext cx="2520280" cy="430887"/>
          </a:xfrm>
          <a:prstGeom prst="rect">
            <a:avLst/>
          </a:prstGeom>
          <a:noFill/>
        </p:spPr>
        <p:txBody>
          <a:bodyPr wrap="square" rtlCol="0">
            <a:spAutoFit/>
          </a:bodyPr>
          <a:lstStyle/>
          <a:p>
            <a:r>
              <a:rPr lang="zh-CN" altLang="en-US" sz="2200" dirty="0" smtClean="0"/>
              <a:t>二、贷款条件</a:t>
            </a:r>
            <a:endParaRPr lang="zh-CN" altLang="en-US" sz="2200" dirty="0"/>
          </a:p>
        </p:txBody>
      </p:sp>
      <p:sp>
        <p:nvSpPr>
          <p:cNvPr id="6" name="燕尾形 5"/>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7" name="TextBox 6"/>
          <p:cNvSpPr txBox="1"/>
          <p:nvPr/>
        </p:nvSpPr>
        <p:spPr>
          <a:xfrm>
            <a:off x="683568" y="1700808"/>
            <a:ext cx="7992888" cy="1446550"/>
          </a:xfrm>
          <a:prstGeom prst="rect">
            <a:avLst/>
          </a:prstGeom>
          <a:noFill/>
        </p:spPr>
        <p:txBody>
          <a:bodyPr wrap="square" rtlCol="0">
            <a:spAutoFit/>
          </a:bodyPr>
          <a:lstStyle/>
          <a:p>
            <a:r>
              <a:rPr lang="zh-CN" altLang="en-US" sz="2200" dirty="0" smtClean="0"/>
              <a:t>　　园区</a:t>
            </a:r>
            <a:r>
              <a:rPr lang="zh-CN" altLang="en-US" sz="2200" dirty="0"/>
              <a:t>户籍、符合法定劳动年龄、取得</a:t>
            </a:r>
            <a:r>
              <a:rPr lang="en-US" altLang="zh-CN" sz="2200" dirty="0"/>
              <a:t>《</a:t>
            </a:r>
            <a:r>
              <a:rPr lang="zh-CN" altLang="en-US" sz="2200" dirty="0"/>
              <a:t>创业培训合格证</a:t>
            </a:r>
            <a:r>
              <a:rPr lang="en-US" altLang="zh-CN" sz="2200" dirty="0"/>
              <a:t>》</a:t>
            </a:r>
            <a:r>
              <a:rPr lang="zh-CN" altLang="en-US" sz="2200" dirty="0"/>
              <a:t>，具有一定生产经营能力，初次创业或扩大经营过程中需要资金支持的创业人员，其中包括享受过创业小额担保贷款政策的创业者。</a:t>
            </a:r>
          </a:p>
        </p:txBody>
      </p:sp>
      <p:sp>
        <p:nvSpPr>
          <p:cNvPr id="8" name="TextBox 7"/>
          <p:cNvSpPr txBox="1"/>
          <p:nvPr/>
        </p:nvSpPr>
        <p:spPr>
          <a:xfrm>
            <a:off x="683568" y="3876144"/>
            <a:ext cx="7776864" cy="1785104"/>
          </a:xfrm>
          <a:prstGeom prst="rect">
            <a:avLst/>
          </a:prstGeom>
          <a:noFill/>
        </p:spPr>
        <p:txBody>
          <a:bodyPr wrap="square" rtlCol="0">
            <a:spAutoFit/>
          </a:bodyPr>
          <a:lstStyle/>
          <a:p>
            <a:r>
              <a:rPr lang="zh-CN" altLang="en-US" sz="2200" dirty="0" smtClean="0"/>
              <a:t>　</a:t>
            </a:r>
            <a:r>
              <a:rPr lang="en-US" altLang="zh-CN" sz="2200" dirty="0" smtClean="0"/>
              <a:t>1</a:t>
            </a:r>
            <a:r>
              <a:rPr lang="zh-CN" altLang="en-US" sz="2200" dirty="0"/>
              <a:t>．创业实体在苏州市区（包括园区、姑苏区、新区、吴中区、相城区、吴江区，以下简称“苏州市区”）工商部门登记注册，从事个体经营、创办实体企业或者在电子商务网络平台上开办“网店”创业；</a:t>
            </a:r>
          </a:p>
          <a:p>
            <a:r>
              <a:rPr lang="zh-CN" altLang="en-US" sz="2200" dirty="0" smtClean="0"/>
              <a:t>　</a:t>
            </a:r>
            <a:r>
              <a:rPr lang="en-US" altLang="zh-CN" sz="2200" dirty="0" smtClean="0"/>
              <a:t>2</a:t>
            </a:r>
            <a:r>
              <a:rPr lang="zh-CN" altLang="en-US" sz="2200" dirty="0"/>
              <a:t>．具有</a:t>
            </a:r>
            <a:r>
              <a:rPr lang="zh-CN" altLang="en-US" sz="2200" dirty="0">
                <a:solidFill>
                  <a:srgbClr val="FF0000"/>
                </a:solidFill>
              </a:rPr>
              <a:t>一年</a:t>
            </a:r>
            <a:r>
              <a:rPr lang="zh-CN" altLang="en-US" sz="2200" dirty="0"/>
              <a:t>以上经营背景的园区户籍创业者。</a:t>
            </a:r>
          </a:p>
        </p:txBody>
      </p:sp>
      <p:sp>
        <p:nvSpPr>
          <p:cNvPr id="10" name="燕尾形 9"/>
          <p:cNvSpPr/>
          <p:nvPr/>
        </p:nvSpPr>
        <p:spPr>
          <a:xfrm>
            <a:off x="395536" y="3537592"/>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cxnSp>
        <p:nvCxnSpPr>
          <p:cNvPr id="11" name="直接连接符 10"/>
          <p:cNvCxnSpPr/>
          <p:nvPr/>
        </p:nvCxnSpPr>
        <p:spPr>
          <a:xfrm>
            <a:off x="522000" y="3212976"/>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22000" y="5733256"/>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4164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11</a:t>
            </a:fld>
            <a:endParaRPr lang="zh-CN" altLang="en-US"/>
          </a:p>
        </p:txBody>
      </p:sp>
      <p:sp>
        <p:nvSpPr>
          <p:cNvPr id="3" name="TextBox 2"/>
          <p:cNvSpPr txBox="1"/>
          <p:nvPr/>
        </p:nvSpPr>
        <p:spPr>
          <a:xfrm>
            <a:off x="683568" y="1340768"/>
            <a:ext cx="3456384" cy="430887"/>
          </a:xfrm>
          <a:prstGeom prst="rect">
            <a:avLst/>
          </a:prstGeom>
          <a:noFill/>
        </p:spPr>
        <p:txBody>
          <a:bodyPr wrap="square" rtlCol="0">
            <a:spAutoFit/>
          </a:bodyPr>
          <a:lstStyle/>
          <a:p>
            <a:r>
              <a:rPr lang="zh-CN" altLang="en-US" sz="2200" dirty="0" smtClean="0"/>
              <a:t>三、贷款额度和利率</a:t>
            </a:r>
            <a:endParaRPr lang="zh-CN" altLang="en-US" sz="2200" dirty="0"/>
          </a:p>
        </p:txBody>
      </p:sp>
      <p:sp>
        <p:nvSpPr>
          <p:cNvPr id="4" name="TextBox 3"/>
          <p:cNvSpPr txBox="1"/>
          <p:nvPr/>
        </p:nvSpPr>
        <p:spPr>
          <a:xfrm>
            <a:off x="683568" y="3934217"/>
            <a:ext cx="3456384" cy="430887"/>
          </a:xfrm>
          <a:prstGeom prst="rect">
            <a:avLst/>
          </a:prstGeom>
          <a:noFill/>
        </p:spPr>
        <p:txBody>
          <a:bodyPr wrap="square" rtlCol="0">
            <a:spAutoFit/>
          </a:bodyPr>
          <a:lstStyle/>
          <a:p>
            <a:r>
              <a:rPr lang="zh-CN" altLang="en-US" sz="2200" dirty="0" smtClean="0"/>
              <a:t>四、贷款期限及还款方式</a:t>
            </a:r>
            <a:endParaRPr lang="zh-CN" altLang="en-US" sz="2200" dirty="0"/>
          </a:p>
        </p:txBody>
      </p:sp>
      <p:sp>
        <p:nvSpPr>
          <p:cNvPr id="5" name="燕尾形 4"/>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395536" y="4041648"/>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7" name="TextBox 6"/>
          <p:cNvSpPr txBox="1"/>
          <p:nvPr/>
        </p:nvSpPr>
        <p:spPr>
          <a:xfrm>
            <a:off x="683568" y="4358714"/>
            <a:ext cx="7776864" cy="1446550"/>
          </a:xfrm>
          <a:prstGeom prst="rect">
            <a:avLst/>
          </a:prstGeom>
          <a:noFill/>
        </p:spPr>
        <p:txBody>
          <a:bodyPr wrap="square" rtlCol="0">
            <a:spAutoFit/>
          </a:bodyPr>
          <a:lstStyle/>
          <a:p>
            <a:r>
              <a:rPr lang="zh-CN" altLang="en-US" sz="2200" dirty="0" smtClean="0"/>
              <a:t>　　创业</a:t>
            </a:r>
            <a:r>
              <a:rPr lang="zh-CN" altLang="en-US" sz="2200" dirty="0"/>
              <a:t>接力贷款的期限分为</a:t>
            </a:r>
            <a:r>
              <a:rPr lang="en-US" altLang="zh-CN" sz="2200" dirty="0"/>
              <a:t>1</a:t>
            </a:r>
            <a:r>
              <a:rPr lang="zh-CN" altLang="en-US" sz="2200" dirty="0"/>
              <a:t>年期（含）和</a:t>
            </a:r>
            <a:r>
              <a:rPr lang="en-US" altLang="zh-CN" sz="2200" dirty="0"/>
              <a:t>1—2 </a:t>
            </a:r>
            <a:r>
              <a:rPr lang="zh-CN" altLang="en-US" sz="2200" dirty="0"/>
              <a:t>年期（含）两种，具体期限的月份数可根据申请人情况灵活确定。</a:t>
            </a:r>
            <a:r>
              <a:rPr lang="en-US" altLang="zh-CN" sz="2200" dirty="0"/>
              <a:t>1</a:t>
            </a:r>
            <a:r>
              <a:rPr lang="zh-CN" altLang="en-US" sz="2200" dirty="0"/>
              <a:t>年期（含）以内贷款采用按月付息到期一次性还本， </a:t>
            </a:r>
            <a:r>
              <a:rPr lang="en-US" altLang="zh-CN" sz="2200" dirty="0"/>
              <a:t>1—2</a:t>
            </a:r>
            <a:r>
              <a:rPr lang="zh-CN" altLang="en-US" sz="2200" dirty="0"/>
              <a:t>年期（含）贷款可采用按月分期还款。</a:t>
            </a:r>
          </a:p>
        </p:txBody>
      </p:sp>
      <p:sp>
        <p:nvSpPr>
          <p:cNvPr id="8" name="TextBox 7"/>
          <p:cNvSpPr txBox="1"/>
          <p:nvPr/>
        </p:nvSpPr>
        <p:spPr>
          <a:xfrm>
            <a:off x="683568" y="1844824"/>
            <a:ext cx="7776864" cy="1446550"/>
          </a:xfrm>
          <a:prstGeom prst="rect">
            <a:avLst/>
          </a:prstGeom>
          <a:noFill/>
        </p:spPr>
        <p:txBody>
          <a:bodyPr wrap="square" rtlCol="0">
            <a:spAutoFit/>
          </a:bodyPr>
          <a:lstStyle/>
          <a:p>
            <a:r>
              <a:rPr lang="zh-CN" altLang="en-US" sz="2200" dirty="0" smtClean="0"/>
              <a:t>　　园区</a:t>
            </a:r>
            <a:r>
              <a:rPr lang="zh-CN" altLang="en-US" sz="2200" dirty="0"/>
              <a:t>创业接力贷款的指定银行为</a:t>
            </a:r>
            <a:r>
              <a:rPr lang="zh-CN" altLang="en-US" sz="2200" dirty="0" smtClean="0"/>
              <a:t>江苏银行园区支行。</a:t>
            </a:r>
            <a:endParaRPr lang="zh-CN" altLang="en-US" sz="2200" dirty="0"/>
          </a:p>
          <a:p>
            <a:r>
              <a:rPr lang="zh-CN" altLang="en-US" sz="2200" dirty="0" smtClean="0"/>
              <a:t>贷款</a:t>
            </a:r>
            <a:r>
              <a:rPr lang="zh-CN" altLang="en-US" sz="2200" dirty="0"/>
              <a:t>额度为 </a:t>
            </a:r>
            <a:r>
              <a:rPr lang="en-US" altLang="zh-CN" sz="2200" dirty="0">
                <a:solidFill>
                  <a:srgbClr val="FF0000"/>
                </a:solidFill>
              </a:rPr>
              <a:t>10 </a:t>
            </a:r>
            <a:r>
              <a:rPr lang="zh-CN" altLang="en-US" sz="2200" dirty="0">
                <a:solidFill>
                  <a:srgbClr val="FF0000"/>
                </a:solidFill>
              </a:rPr>
              <a:t>万元（不含）至 </a:t>
            </a:r>
            <a:r>
              <a:rPr lang="en-US" altLang="zh-CN" sz="2200" dirty="0">
                <a:solidFill>
                  <a:srgbClr val="FF0000"/>
                </a:solidFill>
              </a:rPr>
              <a:t>30 </a:t>
            </a:r>
            <a:r>
              <a:rPr lang="zh-CN" altLang="en-US" sz="2200" dirty="0">
                <a:solidFill>
                  <a:srgbClr val="FF0000"/>
                </a:solidFill>
              </a:rPr>
              <a:t>万元（含）</a:t>
            </a:r>
            <a:r>
              <a:rPr lang="zh-CN" altLang="en-US" sz="2200" dirty="0"/>
              <a:t>，具体每笔贷款的实际发放额度以银行基于风险考量的信贷决策为准。</a:t>
            </a:r>
            <a:r>
              <a:rPr lang="zh-CN" altLang="en-US" sz="2200" dirty="0" smtClean="0"/>
              <a:t>创业接力</a:t>
            </a:r>
            <a:r>
              <a:rPr lang="zh-CN" altLang="en-US" sz="2200" dirty="0"/>
              <a:t>贷款的利率在基准利率基础上</a:t>
            </a:r>
            <a:r>
              <a:rPr lang="zh-CN" altLang="en-US" sz="2200" dirty="0">
                <a:solidFill>
                  <a:srgbClr val="FF0000"/>
                </a:solidFill>
              </a:rPr>
              <a:t>上浮不超过 </a:t>
            </a:r>
            <a:r>
              <a:rPr lang="en-US" altLang="zh-CN" sz="2200" dirty="0">
                <a:solidFill>
                  <a:srgbClr val="FF0000"/>
                </a:solidFill>
              </a:rPr>
              <a:t>20% </a:t>
            </a:r>
            <a:r>
              <a:rPr lang="zh-CN" altLang="en-US" sz="2200" dirty="0"/>
              <a:t>。</a:t>
            </a:r>
          </a:p>
        </p:txBody>
      </p:sp>
      <p:cxnSp>
        <p:nvCxnSpPr>
          <p:cNvPr id="9" name="直接连接符 8"/>
          <p:cNvCxnSpPr/>
          <p:nvPr/>
        </p:nvCxnSpPr>
        <p:spPr>
          <a:xfrm>
            <a:off x="522000" y="3717032"/>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22000" y="5877272"/>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3528" y="188640"/>
            <a:ext cx="5832648"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创业接力贷款</a:t>
            </a:r>
            <a:endParaRPr lang="zh-CN" altLang="en-US" sz="2400" dirty="0"/>
          </a:p>
        </p:txBody>
      </p:sp>
    </p:spTree>
    <p:extLst>
      <p:ext uri="{BB962C8B-B14F-4D97-AF65-F5344CB8AC3E}">
        <p14:creationId xmlns:p14="http://schemas.microsoft.com/office/powerpoint/2010/main" val="3937262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12</a:t>
            </a:fld>
            <a:endParaRPr lang="zh-CN" altLang="en-US"/>
          </a:p>
        </p:txBody>
      </p:sp>
      <p:sp>
        <p:nvSpPr>
          <p:cNvPr id="3" name="TextBox 2"/>
          <p:cNvSpPr txBox="1"/>
          <p:nvPr/>
        </p:nvSpPr>
        <p:spPr>
          <a:xfrm>
            <a:off x="683568" y="1124743"/>
            <a:ext cx="3456384" cy="430887"/>
          </a:xfrm>
          <a:prstGeom prst="rect">
            <a:avLst/>
          </a:prstGeom>
          <a:noFill/>
        </p:spPr>
        <p:txBody>
          <a:bodyPr wrap="square" rtlCol="0">
            <a:spAutoFit/>
          </a:bodyPr>
          <a:lstStyle/>
          <a:p>
            <a:r>
              <a:rPr lang="zh-CN" altLang="en-US" sz="2200" dirty="0" smtClean="0"/>
              <a:t>五、贴息办法</a:t>
            </a:r>
            <a:endParaRPr lang="zh-CN" altLang="en-US" sz="2200" dirty="0"/>
          </a:p>
        </p:txBody>
      </p:sp>
      <p:sp>
        <p:nvSpPr>
          <p:cNvPr id="4" name="TextBox 3"/>
          <p:cNvSpPr txBox="1"/>
          <p:nvPr/>
        </p:nvSpPr>
        <p:spPr>
          <a:xfrm>
            <a:off x="662731" y="2920977"/>
            <a:ext cx="3456384" cy="430887"/>
          </a:xfrm>
          <a:prstGeom prst="rect">
            <a:avLst/>
          </a:prstGeom>
          <a:noFill/>
        </p:spPr>
        <p:txBody>
          <a:bodyPr wrap="square" rtlCol="0">
            <a:spAutoFit/>
          </a:bodyPr>
          <a:lstStyle/>
          <a:p>
            <a:r>
              <a:rPr lang="zh-CN" altLang="en-US" sz="2200" dirty="0" smtClean="0"/>
              <a:t>六、接力贷款申请流程</a:t>
            </a:r>
            <a:endParaRPr lang="zh-CN" altLang="en-US" sz="2200" dirty="0"/>
          </a:p>
        </p:txBody>
      </p:sp>
      <p:sp>
        <p:nvSpPr>
          <p:cNvPr id="5" name="燕尾形 4"/>
          <p:cNvSpPr/>
          <p:nvPr/>
        </p:nvSpPr>
        <p:spPr>
          <a:xfrm>
            <a:off x="413988" y="1232175"/>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燕尾形 5"/>
          <p:cNvSpPr/>
          <p:nvPr/>
        </p:nvSpPr>
        <p:spPr>
          <a:xfrm>
            <a:off x="395536" y="302840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680674" y="1555630"/>
            <a:ext cx="7776864" cy="1107996"/>
          </a:xfrm>
          <a:prstGeom prst="rect">
            <a:avLst/>
          </a:prstGeom>
          <a:noFill/>
        </p:spPr>
        <p:txBody>
          <a:bodyPr wrap="square" rtlCol="0">
            <a:spAutoFit/>
          </a:bodyPr>
          <a:lstStyle/>
          <a:p>
            <a:r>
              <a:rPr lang="zh-CN" altLang="en-US" sz="2200" dirty="0" smtClean="0"/>
              <a:t>　　对</a:t>
            </a:r>
            <a:r>
              <a:rPr lang="zh-CN" altLang="en-US" sz="2200" dirty="0"/>
              <a:t>办理创业接力贷款的个人，自贷款发放次月起，按期还本付息的，待贷款到期后，由财政按照人民银行公布的同期贷款基准利率给予</a:t>
            </a:r>
            <a:r>
              <a:rPr lang="zh-CN" altLang="en-US" sz="2200" dirty="0">
                <a:solidFill>
                  <a:srgbClr val="FF0000"/>
                </a:solidFill>
              </a:rPr>
              <a:t>全额</a:t>
            </a:r>
            <a:r>
              <a:rPr lang="zh-CN" altLang="en-US" sz="2200" dirty="0" smtClean="0"/>
              <a:t>贴息（</a:t>
            </a:r>
            <a:r>
              <a:rPr lang="zh-CN" altLang="en-US" sz="2200" dirty="0" smtClean="0">
                <a:solidFill>
                  <a:srgbClr val="FF0000"/>
                </a:solidFill>
              </a:rPr>
              <a:t>贷</a:t>
            </a:r>
            <a:r>
              <a:rPr lang="en-US" altLang="zh-CN" sz="2200" dirty="0" smtClean="0">
                <a:solidFill>
                  <a:srgbClr val="FF0000"/>
                </a:solidFill>
              </a:rPr>
              <a:t>30</a:t>
            </a:r>
            <a:r>
              <a:rPr lang="zh-CN" altLang="en-US" sz="2200" dirty="0">
                <a:solidFill>
                  <a:srgbClr val="FF0000"/>
                </a:solidFill>
              </a:rPr>
              <a:t>万</a:t>
            </a:r>
            <a:r>
              <a:rPr lang="zh-CN" altLang="en-US" sz="2200" dirty="0" smtClean="0">
                <a:solidFill>
                  <a:srgbClr val="FF0000"/>
                </a:solidFill>
              </a:rPr>
              <a:t>元两年贴息约</a:t>
            </a:r>
            <a:r>
              <a:rPr lang="en-US" altLang="zh-CN" sz="2200" dirty="0" smtClean="0">
                <a:solidFill>
                  <a:srgbClr val="FF0000"/>
                </a:solidFill>
              </a:rPr>
              <a:t>2</a:t>
            </a:r>
            <a:r>
              <a:rPr lang="zh-CN" altLang="en-US" sz="2200" dirty="0" smtClean="0">
                <a:solidFill>
                  <a:srgbClr val="FF0000"/>
                </a:solidFill>
              </a:rPr>
              <a:t>万多元</a:t>
            </a:r>
            <a:r>
              <a:rPr lang="zh-CN" altLang="en-US" sz="2200" dirty="0" smtClean="0"/>
              <a:t>）。</a:t>
            </a:r>
            <a:endParaRPr lang="zh-CN" altLang="en-US" sz="2200" dirty="0"/>
          </a:p>
        </p:txBody>
      </p:sp>
      <p:sp>
        <p:nvSpPr>
          <p:cNvPr id="9" name="流程图: 可选过程 8"/>
          <p:cNvSpPr/>
          <p:nvPr/>
        </p:nvSpPr>
        <p:spPr>
          <a:xfrm>
            <a:off x="1259632" y="3573379"/>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申请人</a:t>
            </a:r>
            <a:endParaRPr lang="zh-CN" altLang="en-US" sz="2000" dirty="0"/>
          </a:p>
        </p:txBody>
      </p:sp>
      <p:sp>
        <p:nvSpPr>
          <p:cNvPr id="10" name="流程图: 可选过程 9"/>
          <p:cNvSpPr/>
          <p:nvPr/>
        </p:nvSpPr>
        <p:spPr>
          <a:xfrm>
            <a:off x="3059832" y="3573379"/>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社区</a:t>
            </a:r>
            <a:endParaRPr lang="zh-CN" altLang="en-US" sz="2000" dirty="0"/>
          </a:p>
        </p:txBody>
      </p:sp>
      <p:sp>
        <p:nvSpPr>
          <p:cNvPr id="12" name="流程图: 可选过程 11"/>
          <p:cNvSpPr/>
          <p:nvPr/>
        </p:nvSpPr>
        <p:spPr>
          <a:xfrm>
            <a:off x="4881299" y="3556548"/>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园区</a:t>
            </a:r>
            <a:endParaRPr lang="zh-CN" altLang="en-US" sz="2000" dirty="0"/>
          </a:p>
        </p:txBody>
      </p:sp>
      <p:sp>
        <p:nvSpPr>
          <p:cNvPr id="14" name="流程图: 可选过程 13"/>
          <p:cNvSpPr/>
          <p:nvPr/>
        </p:nvSpPr>
        <p:spPr>
          <a:xfrm>
            <a:off x="6732240" y="3573379"/>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银行</a:t>
            </a:r>
            <a:endParaRPr lang="zh-CN" altLang="en-US" sz="2000" dirty="0"/>
          </a:p>
        </p:txBody>
      </p:sp>
      <p:cxnSp>
        <p:nvCxnSpPr>
          <p:cNvPr id="13" name="直接连接符 12"/>
          <p:cNvCxnSpPr/>
          <p:nvPr/>
        </p:nvCxnSpPr>
        <p:spPr>
          <a:xfrm>
            <a:off x="503548" y="2780928"/>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6" name="右箭头 15"/>
          <p:cNvSpPr/>
          <p:nvPr/>
        </p:nvSpPr>
        <p:spPr>
          <a:xfrm>
            <a:off x="4209791" y="3681028"/>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7" name="右箭头 16"/>
          <p:cNvSpPr/>
          <p:nvPr/>
        </p:nvSpPr>
        <p:spPr>
          <a:xfrm>
            <a:off x="6068979" y="3699393"/>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8" name="右箭头 17"/>
          <p:cNvSpPr/>
          <p:nvPr/>
        </p:nvSpPr>
        <p:spPr>
          <a:xfrm>
            <a:off x="2405191" y="3672989"/>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9" name="TextBox 18"/>
          <p:cNvSpPr txBox="1"/>
          <p:nvPr/>
        </p:nvSpPr>
        <p:spPr>
          <a:xfrm>
            <a:off x="323528" y="188640"/>
            <a:ext cx="5832648"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创业接力贷款</a:t>
            </a:r>
            <a:endParaRPr lang="zh-CN" altLang="en-US" sz="2400" dirty="0"/>
          </a:p>
        </p:txBody>
      </p:sp>
      <p:sp>
        <p:nvSpPr>
          <p:cNvPr id="20" name="矩形 19"/>
          <p:cNvSpPr/>
          <p:nvPr/>
        </p:nvSpPr>
        <p:spPr>
          <a:xfrm>
            <a:off x="678950" y="4365104"/>
            <a:ext cx="7848872" cy="1785104"/>
          </a:xfrm>
          <a:prstGeom prst="rect">
            <a:avLst/>
          </a:prstGeom>
        </p:spPr>
        <p:txBody>
          <a:bodyPr wrap="square">
            <a:spAutoFit/>
          </a:bodyPr>
          <a:lstStyle/>
          <a:p>
            <a:r>
              <a:rPr lang="zh-CN" altLang="en-US" sz="2200" b="1" dirty="0"/>
              <a:t>所</a:t>
            </a:r>
            <a:r>
              <a:rPr lang="zh-CN" altLang="en-US" sz="2200" b="1" dirty="0" smtClean="0"/>
              <a:t>需材料：</a:t>
            </a:r>
            <a:r>
              <a:rPr lang="zh-CN" altLang="en-US" sz="2200" dirty="0" smtClean="0"/>
              <a:t>申请人</a:t>
            </a:r>
            <a:r>
              <a:rPr lang="zh-CN" altLang="en-US" sz="2200" dirty="0" smtClean="0"/>
              <a:t>携带以下材料</a:t>
            </a:r>
            <a:r>
              <a:rPr lang="zh-CN" altLang="en-US" sz="2200" dirty="0"/>
              <a:t>至户籍所在</a:t>
            </a:r>
            <a:r>
              <a:rPr lang="zh-CN" altLang="en-US" sz="2200" dirty="0" smtClean="0"/>
              <a:t>社区提出</a:t>
            </a:r>
            <a:r>
              <a:rPr lang="zh-CN" altLang="en-US" sz="2200" dirty="0"/>
              <a:t>贷款</a:t>
            </a:r>
            <a:r>
              <a:rPr lang="zh-CN" altLang="en-US" sz="2200" dirty="0" smtClean="0"/>
              <a:t>申请。</a:t>
            </a:r>
            <a:r>
              <a:rPr lang="en-US" altLang="zh-CN" sz="2200" b="1" dirty="0" smtClean="0"/>
              <a:t> </a:t>
            </a:r>
            <a:r>
              <a:rPr lang="zh-CN" altLang="en-US" sz="2200" b="1" dirty="0" smtClean="0"/>
              <a:t>　　　　　（</a:t>
            </a:r>
            <a:r>
              <a:rPr lang="en-US" altLang="zh-CN" sz="2200" b="1" dirty="0" smtClean="0"/>
              <a:t>1</a:t>
            </a:r>
            <a:r>
              <a:rPr lang="zh-CN" altLang="en-US" sz="2200" b="1" dirty="0" smtClean="0"/>
              <a:t>）</a:t>
            </a:r>
            <a:r>
              <a:rPr lang="en-US" altLang="zh-CN" sz="2200" dirty="0" smtClean="0"/>
              <a:t>《</a:t>
            </a:r>
            <a:r>
              <a:rPr lang="zh-CN" altLang="en-US" sz="2200" dirty="0" smtClean="0"/>
              <a:t>创业</a:t>
            </a:r>
            <a:r>
              <a:rPr lang="zh-CN" altLang="en-US" sz="2200" dirty="0"/>
              <a:t>接力贷款申请表</a:t>
            </a:r>
            <a:r>
              <a:rPr lang="en-US" altLang="zh-CN" sz="2200" dirty="0"/>
              <a:t>》</a:t>
            </a:r>
            <a:r>
              <a:rPr lang="zh-CN" altLang="en-US" sz="2200" dirty="0" smtClean="0"/>
              <a:t>；</a:t>
            </a:r>
            <a:endParaRPr lang="en-US" altLang="zh-CN" sz="2200" dirty="0" smtClean="0"/>
          </a:p>
          <a:p>
            <a:r>
              <a:rPr lang="zh-CN" altLang="en-US" sz="2200" b="1" dirty="0" smtClean="0"/>
              <a:t>（</a:t>
            </a:r>
            <a:r>
              <a:rPr lang="en-US" altLang="zh-CN" sz="2200" b="1" dirty="0" smtClean="0"/>
              <a:t>2</a:t>
            </a:r>
            <a:r>
              <a:rPr lang="zh-CN" altLang="en-US" sz="2200" b="1" dirty="0" smtClean="0"/>
              <a:t>）</a:t>
            </a:r>
            <a:r>
              <a:rPr lang="zh-CN" altLang="en-US" sz="2200" dirty="0" smtClean="0"/>
              <a:t>申请人</a:t>
            </a:r>
            <a:r>
              <a:rPr lang="zh-CN" altLang="en-US" sz="2200" dirty="0"/>
              <a:t>身份证及户口簿</a:t>
            </a:r>
            <a:r>
              <a:rPr lang="zh-CN" altLang="en-US" sz="2200" dirty="0" smtClean="0"/>
              <a:t>；</a:t>
            </a:r>
            <a:endParaRPr lang="en-US" altLang="zh-CN" sz="2200" dirty="0" smtClean="0"/>
          </a:p>
          <a:p>
            <a:r>
              <a:rPr lang="zh-CN" altLang="en-US" sz="2200" b="1" dirty="0" smtClean="0"/>
              <a:t>（</a:t>
            </a:r>
            <a:r>
              <a:rPr lang="en-US" altLang="zh-CN" sz="2200" b="1" dirty="0" smtClean="0"/>
              <a:t>3</a:t>
            </a:r>
            <a:r>
              <a:rPr lang="zh-CN" altLang="en-US" sz="2200" b="1" dirty="0" smtClean="0"/>
              <a:t>）</a:t>
            </a:r>
            <a:r>
              <a:rPr lang="en-US" altLang="zh-CN" sz="2200" b="1" dirty="0" smtClean="0"/>
              <a:t>《</a:t>
            </a:r>
            <a:r>
              <a:rPr lang="zh-CN" altLang="en-US" sz="2200" dirty="0" smtClean="0"/>
              <a:t>创业</a:t>
            </a:r>
            <a:r>
              <a:rPr lang="zh-CN" altLang="en-US" sz="2200" dirty="0"/>
              <a:t>培训</a:t>
            </a:r>
            <a:r>
              <a:rPr lang="zh-CN" altLang="en-US" sz="2200" dirty="0" smtClean="0"/>
              <a:t>合格证</a:t>
            </a:r>
            <a:r>
              <a:rPr lang="en-US" altLang="zh-CN" sz="2200" b="1" dirty="0" smtClean="0"/>
              <a:t>》</a:t>
            </a:r>
            <a:r>
              <a:rPr lang="zh-CN" altLang="en-US" sz="2200" dirty="0" smtClean="0"/>
              <a:t>；</a:t>
            </a:r>
            <a:endParaRPr lang="en-US" altLang="zh-CN" sz="2200" dirty="0" smtClean="0"/>
          </a:p>
          <a:p>
            <a:r>
              <a:rPr lang="zh-CN" altLang="en-US" sz="2200" b="1" dirty="0" smtClean="0"/>
              <a:t>（</a:t>
            </a:r>
            <a:r>
              <a:rPr lang="en-US" altLang="zh-CN" sz="2200" b="1" dirty="0" smtClean="0"/>
              <a:t>4</a:t>
            </a:r>
            <a:r>
              <a:rPr lang="zh-CN" altLang="en-US" sz="2200" b="1" dirty="0" smtClean="0"/>
              <a:t>）</a:t>
            </a:r>
            <a:r>
              <a:rPr lang="en-US" altLang="zh-CN" sz="2200" dirty="0" smtClean="0"/>
              <a:t>《</a:t>
            </a:r>
            <a:r>
              <a:rPr lang="zh-CN" altLang="en-US" sz="2200" dirty="0" smtClean="0"/>
              <a:t>就业</a:t>
            </a:r>
            <a:r>
              <a:rPr lang="zh-CN" altLang="en-US" sz="2200" dirty="0"/>
              <a:t>失业登记证</a:t>
            </a:r>
            <a:r>
              <a:rPr lang="en-US" altLang="zh-CN" sz="2200" dirty="0" smtClean="0"/>
              <a:t>》</a:t>
            </a:r>
            <a:r>
              <a:rPr lang="zh-CN" altLang="en-US" sz="2200" dirty="0" smtClean="0"/>
              <a:t>。</a:t>
            </a:r>
            <a:endParaRPr lang="en-US" altLang="zh-CN" sz="2200" dirty="0" smtClean="0"/>
          </a:p>
        </p:txBody>
      </p:sp>
    </p:spTree>
    <p:extLst>
      <p:ext uri="{BB962C8B-B14F-4D97-AF65-F5344CB8AC3E}">
        <p14:creationId xmlns:p14="http://schemas.microsoft.com/office/powerpoint/2010/main" val="3132954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13</a:t>
            </a:fld>
            <a:endParaRPr lang="zh-CN" altLang="en-US"/>
          </a:p>
        </p:txBody>
      </p:sp>
      <p:sp>
        <p:nvSpPr>
          <p:cNvPr id="3" name="TextBox 2"/>
          <p:cNvSpPr txBox="1"/>
          <p:nvPr/>
        </p:nvSpPr>
        <p:spPr>
          <a:xfrm>
            <a:off x="323528" y="188640"/>
            <a:ext cx="4968552"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其他事项</a:t>
            </a:r>
            <a:endParaRPr lang="zh-CN" altLang="en-US" sz="2400" dirty="0"/>
          </a:p>
        </p:txBody>
      </p:sp>
      <p:sp>
        <p:nvSpPr>
          <p:cNvPr id="4" name="TextBox 3"/>
          <p:cNvSpPr txBox="1"/>
          <p:nvPr/>
        </p:nvSpPr>
        <p:spPr>
          <a:xfrm>
            <a:off x="683568" y="1340768"/>
            <a:ext cx="7776864" cy="1107996"/>
          </a:xfrm>
          <a:prstGeom prst="rect">
            <a:avLst/>
          </a:prstGeom>
          <a:noFill/>
        </p:spPr>
        <p:txBody>
          <a:bodyPr wrap="square" rtlCol="0">
            <a:spAutoFit/>
          </a:bodyPr>
          <a:lstStyle/>
          <a:p>
            <a:r>
              <a:rPr lang="en-US" altLang="zh-CN" sz="2200" dirty="0"/>
              <a:t>1</a:t>
            </a:r>
            <a:r>
              <a:rPr lang="zh-CN" altLang="en-US" sz="2200" dirty="0"/>
              <a:t>．创业贷款用于初次创业或扩大经营过程中的资金不足，不得挪作他用，所支持的项目不包括建筑业、娱乐业、广告业务、桑拿、按摩、网吧、氧吧及国家产业政策不鼓励的行业</a:t>
            </a:r>
            <a:r>
              <a:rPr lang="zh-CN" altLang="en-US" sz="2200" dirty="0" smtClean="0"/>
              <a:t>。</a:t>
            </a:r>
            <a:endParaRPr lang="zh-CN" altLang="en-US" sz="2200" dirty="0"/>
          </a:p>
        </p:txBody>
      </p:sp>
      <p:sp>
        <p:nvSpPr>
          <p:cNvPr id="5" name="TextBox 4"/>
          <p:cNvSpPr txBox="1"/>
          <p:nvPr/>
        </p:nvSpPr>
        <p:spPr>
          <a:xfrm>
            <a:off x="694030" y="2561942"/>
            <a:ext cx="7776864" cy="1446550"/>
          </a:xfrm>
          <a:prstGeom prst="rect">
            <a:avLst/>
          </a:prstGeom>
          <a:noFill/>
        </p:spPr>
        <p:txBody>
          <a:bodyPr wrap="square" rtlCol="0">
            <a:spAutoFit/>
          </a:bodyPr>
          <a:lstStyle/>
          <a:p>
            <a:r>
              <a:rPr lang="en-US" altLang="zh-CN" sz="2200" dirty="0"/>
              <a:t>2</a:t>
            </a:r>
            <a:r>
              <a:rPr lang="zh-CN" altLang="en-US" sz="2200" dirty="0"/>
              <a:t>．借款人未按期归还贷款的，由担保公司会同银行及</a:t>
            </a:r>
            <a:r>
              <a:rPr lang="zh-CN" altLang="en-US" sz="2200" dirty="0" smtClean="0"/>
              <a:t>社区共同</a:t>
            </a:r>
            <a:r>
              <a:rPr lang="zh-CN" altLang="en-US" sz="2200" dirty="0"/>
              <a:t>对借款人及相关反担保人进行催收。催收后，借款人仍未能及时偿还本金和利息的，由担保公司等部门按相关程序对贷款反担保人予以追偿。</a:t>
            </a:r>
          </a:p>
        </p:txBody>
      </p:sp>
      <p:sp>
        <p:nvSpPr>
          <p:cNvPr id="6" name="TextBox 5"/>
          <p:cNvSpPr txBox="1"/>
          <p:nvPr/>
        </p:nvSpPr>
        <p:spPr>
          <a:xfrm>
            <a:off x="659305" y="4149080"/>
            <a:ext cx="7776864" cy="1785104"/>
          </a:xfrm>
          <a:prstGeom prst="rect">
            <a:avLst/>
          </a:prstGeom>
          <a:noFill/>
        </p:spPr>
        <p:txBody>
          <a:bodyPr wrap="square" rtlCol="0">
            <a:spAutoFit/>
          </a:bodyPr>
          <a:lstStyle/>
          <a:p>
            <a:r>
              <a:rPr lang="en-US" altLang="zh-CN" sz="2200" dirty="0"/>
              <a:t>3. </a:t>
            </a:r>
            <a:r>
              <a:rPr lang="zh-CN" altLang="en-US" sz="2200" dirty="0"/>
              <a:t>对骗取资金、随意改变贷款用途、恶意逃债、拖欠贷款、提供虚假资料的，在金融机构间通报、公开曝光，其逾期贷款信息将计入个人信用征信系统。同时采取必要的法律手段追究相关人员的法律责任。相关人员</a:t>
            </a:r>
            <a:r>
              <a:rPr lang="en-US" altLang="zh-CN" sz="2200" dirty="0"/>
              <a:t>3</a:t>
            </a:r>
            <a:r>
              <a:rPr lang="zh-CN" altLang="en-US" sz="2200" dirty="0"/>
              <a:t>年内不得享受园区各项就业创业扶持政策。</a:t>
            </a:r>
          </a:p>
        </p:txBody>
      </p:sp>
    </p:spTree>
    <p:extLst>
      <p:ext uri="{BB962C8B-B14F-4D97-AF65-F5344CB8AC3E}">
        <p14:creationId xmlns:p14="http://schemas.microsoft.com/office/powerpoint/2010/main" val="761850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14</a:t>
            </a:fld>
            <a:endParaRPr lang="zh-CN" altLang="en-US"/>
          </a:p>
        </p:txBody>
      </p:sp>
      <p:sp>
        <p:nvSpPr>
          <p:cNvPr id="4" name="流程图: 可选过程 3"/>
          <p:cNvSpPr/>
          <p:nvPr/>
        </p:nvSpPr>
        <p:spPr>
          <a:xfrm>
            <a:off x="1891953" y="2060848"/>
            <a:ext cx="5360095" cy="584775"/>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200" dirty="0" smtClean="0">
                <a:latin typeface="+mj-ea"/>
                <a:ea typeface="+mj-ea"/>
              </a:rPr>
              <a:t>园区创业孵化补贴</a:t>
            </a:r>
            <a:endParaRPr lang="zh-CN" altLang="en-US" sz="3200" dirty="0">
              <a:latin typeface="+mj-ea"/>
              <a:ea typeface="+mj-ea"/>
            </a:endParaRPr>
          </a:p>
        </p:txBody>
      </p:sp>
      <p:sp>
        <p:nvSpPr>
          <p:cNvPr id="5" name="矩形 4"/>
          <p:cNvSpPr/>
          <p:nvPr/>
        </p:nvSpPr>
        <p:spPr>
          <a:xfrm>
            <a:off x="1619672" y="3595753"/>
            <a:ext cx="2376264" cy="6480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mj-ea"/>
                <a:ea typeface="+mj-ea"/>
              </a:rPr>
              <a:t>场地租金补贴</a:t>
            </a:r>
            <a:endParaRPr lang="zh-CN" altLang="en-US" sz="2400" dirty="0">
              <a:latin typeface="+mj-ea"/>
              <a:ea typeface="+mj-ea"/>
            </a:endParaRPr>
          </a:p>
        </p:txBody>
      </p:sp>
      <p:sp>
        <p:nvSpPr>
          <p:cNvPr id="6" name="矩形 5"/>
          <p:cNvSpPr/>
          <p:nvPr/>
        </p:nvSpPr>
        <p:spPr>
          <a:xfrm>
            <a:off x="5220072" y="3595753"/>
            <a:ext cx="2376264" cy="6480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mj-ea"/>
                <a:ea typeface="+mj-ea"/>
              </a:rPr>
              <a:t>社会保险补贴</a:t>
            </a:r>
            <a:endParaRPr lang="zh-CN" altLang="en-US" sz="2400" dirty="0">
              <a:latin typeface="+mj-ea"/>
              <a:ea typeface="+mj-ea"/>
            </a:endParaRPr>
          </a:p>
        </p:txBody>
      </p:sp>
      <p:sp>
        <p:nvSpPr>
          <p:cNvPr id="7" name="矩形 6"/>
          <p:cNvSpPr/>
          <p:nvPr/>
        </p:nvSpPr>
        <p:spPr>
          <a:xfrm>
            <a:off x="3383868" y="4941168"/>
            <a:ext cx="2376264" cy="6480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mj-ea"/>
                <a:ea typeface="+mj-ea"/>
              </a:rPr>
              <a:t>创业开业补贴</a:t>
            </a:r>
            <a:endParaRPr lang="zh-CN" altLang="en-US" sz="2400" dirty="0">
              <a:latin typeface="+mj-ea"/>
              <a:ea typeface="+mj-ea"/>
            </a:endParaRPr>
          </a:p>
        </p:txBody>
      </p:sp>
      <p:sp>
        <p:nvSpPr>
          <p:cNvPr id="10" name="燕尾形箭头 9"/>
          <p:cNvSpPr/>
          <p:nvPr/>
        </p:nvSpPr>
        <p:spPr>
          <a:xfrm rot="18900000" flipH="1">
            <a:off x="5938718" y="4546560"/>
            <a:ext cx="792088" cy="324036"/>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11" name="燕尾形箭头 10"/>
          <p:cNvSpPr/>
          <p:nvPr/>
        </p:nvSpPr>
        <p:spPr>
          <a:xfrm flipV="1">
            <a:off x="4211960" y="3757339"/>
            <a:ext cx="792088" cy="324036"/>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3" name="矩形 2"/>
          <p:cNvSpPr/>
          <p:nvPr/>
        </p:nvSpPr>
        <p:spPr>
          <a:xfrm>
            <a:off x="467544" y="404664"/>
            <a:ext cx="3384376"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9230018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15</a:t>
            </a:fld>
            <a:endParaRPr lang="zh-CN" altLang="en-US"/>
          </a:p>
        </p:txBody>
      </p:sp>
      <p:sp>
        <p:nvSpPr>
          <p:cNvPr id="3" name="TextBox 2"/>
          <p:cNvSpPr txBox="1"/>
          <p:nvPr/>
        </p:nvSpPr>
        <p:spPr>
          <a:xfrm>
            <a:off x="683568" y="1340768"/>
            <a:ext cx="3888432" cy="430887"/>
          </a:xfrm>
          <a:prstGeom prst="rect">
            <a:avLst/>
          </a:prstGeom>
          <a:noFill/>
        </p:spPr>
        <p:txBody>
          <a:bodyPr wrap="square" rtlCol="0">
            <a:spAutoFit/>
          </a:bodyPr>
          <a:lstStyle/>
          <a:p>
            <a:r>
              <a:rPr lang="zh-CN" altLang="en-US" sz="2200" dirty="0" smtClean="0"/>
              <a:t>一、补贴申请对象及条件</a:t>
            </a:r>
            <a:endParaRPr lang="zh-CN" altLang="en-US" sz="2200" dirty="0"/>
          </a:p>
        </p:txBody>
      </p:sp>
      <p:sp>
        <p:nvSpPr>
          <p:cNvPr id="4" name="TextBox 3"/>
          <p:cNvSpPr txBox="1"/>
          <p:nvPr/>
        </p:nvSpPr>
        <p:spPr>
          <a:xfrm>
            <a:off x="683568" y="3140968"/>
            <a:ext cx="3384376" cy="430887"/>
          </a:xfrm>
          <a:prstGeom prst="rect">
            <a:avLst/>
          </a:prstGeom>
          <a:noFill/>
        </p:spPr>
        <p:txBody>
          <a:bodyPr wrap="square" rtlCol="0">
            <a:spAutoFit/>
          </a:bodyPr>
          <a:lstStyle/>
          <a:p>
            <a:r>
              <a:rPr lang="zh-CN" altLang="en-US" sz="2200" dirty="0" smtClean="0"/>
              <a:t>二、补贴标准及期限</a:t>
            </a:r>
            <a:endParaRPr lang="zh-CN" altLang="en-US" sz="2200" dirty="0"/>
          </a:p>
        </p:txBody>
      </p:sp>
      <p:sp>
        <p:nvSpPr>
          <p:cNvPr id="5" name="燕尾形 4"/>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TextBox 5"/>
          <p:cNvSpPr txBox="1"/>
          <p:nvPr/>
        </p:nvSpPr>
        <p:spPr>
          <a:xfrm>
            <a:off x="683568" y="1816948"/>
            <a:ext cx="7992888" cy="1107996"/>
          </a:xfrm>
          <a:prstGeom prst="rect">
            <a:avLst/>
          </a:prstGeom>
          <a:noFill/>
        </p:spPr>
        <p:txBody>
          <a:bodyPr wrap="square" rtlCol="0">
            <a:spAutoFit/>
          </a:bodyPr>
          <a:lstStyle/>
          <a:p>
            <a:r>
              <a:rPr lang="zh-CN" altLang="en-US" sz="2200" dirty="0" smtClean="0">
                <a:solidFill>
                  <a:srgbClr val="FF0000"/>
                </a:solidFill>
              </a:rPr>
              <a:t>　　</a:t>
            </a:r>
            <a:r>
              <a:rPr lang="en-US" altLang="zh-CN" sz="2200" dirty="0" smtClean="0">
                <a:solidFill>
                  <a:srgbClr val="FF0000"/>
                </a:solidFill>
              </a:rPr>
              <a:t>2015</a:t>
            </a:r>
            <a:r>
              <a:rPr lang="zh-CN" altLang="en-US" sz="2200" dirty="0">
                <a:solidFill>
                  <a:srgbClr val="FF0000"/>
                </a:solidFill>
              </a:rPr>
              <a:t>年</a:t>
            </a:r>
            <a:r>
              <a:rPr lang="en-US" altLang="zh-CN" sz="2200" dirty="0">
                <a:solidFill>
                  <a:srgbClr val="FF0000"/>
                </a:solidFill>
              </a:rPr>
              <a:t>1</a:t>
            </a:r>
            <a:r>
              <a:rPr lang="zh-CN" altLang="en-US" sz="2200" dirty="0">
                <a:solidFill>
                  <a:srgbClr val="FF0000"/>
                </a:solidFill>
              </a:rPr>
              <a:t>月</a:t>
            </a:r>
            <a:r>
              <a:rPr lang="en-US" altLang="zh-CN" sz="2200" dirty="0">
                <a:solidFill>
                  <a:srgbClr val="FF0000"/>
                </a:solidFill>
              </a:rPr>
              <a:t>1</a:t>
            </a:r>
            <a:r>
              <a:rPr lang="zh-CN" altLang="en-US" sz="2200" dirty="0">
                <a:solidFill>
                  <a:srgbClr val="FF0000"/>
                </a:solidFill>
              </a:rPr>
              <a:t>日至</a:t>
            </a:r>
            <a:r>
              <a:rPr lang="en-US" altLang="zh-CN" sz="2200" dirty="0">
                <a:solidFill>
                  <a:srgbClr val="FF0000"/>
                </a:solidFill>
              </a:rPr>
              <a:t>2017</a:t>
            </a:r>
            <a:r>
              <a:rPr lang="zh-CN" altLang="en-US" sz="2200" dirty="0">
                <a:solidFill>
                  <a:srgbClr val="FF0000"/>
                </a:solidFill>
              </a:rPr>
              <a:t>年</a:t>
            </a:r>
            <a:r>
              <a:rPr lang="en-US" altLang="zh-CN" sz="2200" dirty="0">
                <a:solidFill>
                  <a:srgbClr val="FF0000"/>
                </a:solidFill>
              </a:rPr>
              <a:t>12</a:t>
            </a:r>
            <a:r>
              <a:rPr lang="zh-CN" altLang="en-US" sz="2200" dirty="0">
                <a:solidFill>
                  <a:srgbClr val="FF0000"/>
                </a:solidFill>
              </a:rPr>
              <a:t>月</a:t>
            </a:r>
            <a:r>
              <a:rPr lang="en-US" altLang="zh-CN" sz="2200" dirty="0">
                <a:solidFill>
                  <a:srgbClr val="FF0000"/>
                </a:solidFill>
              </a:rPr>
              <a:t>31</a:t>
            </a:r>
            <a:r>
              <a:rPr lang="zh-CN" altLang="en-US" sz="2200" dirty="0">
                <a:solidFill>
                  <a:srgbClr val="FF0000"/>
                </a:solidFill>
              </a:rPr>
              <a:t>日</a:t>
            </a:r>
            <a:r>
              <a:rPr lang="zh-CN" altLang="en-US" sz="2200" dirty="0"/>
              <a:t>期间领取营业执照、正常经营并办理单位社会保险登记和纳税申报登记的园区户籍法定劳动年龄段内的自主创业人员。</a:t>
            </a:r>
          </a:p>
        </p:txBody>
      </p:sp>
      <p:sp>
        <p:nvSpPr>
          <p:cNvPr id="7" name="燕尾形 6"/>
          <p:cNvSpPr/>
          <p:nvPr/>
        </p:nvSpPr>
        <p:spPr>
          <a:xfrm>
            <a:off x="395536" y="32483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cxnSp>
        <p:nvCxnSpPr>
          <p:cNvPr id="8" name="直接连接符 7"/>
          <p:cNvCxnSpPr/>
          <p:nvPr/>
        </p:nvCxnSpPr>
        <p:spPr>
          <a:xfrm>
            <a:off x="522000" y="292494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3568" y="3573016"/>
            <a:ext cx="7992888" cy="1785104"/>
          </a:xfrm>
          <a:prstGeom prst="rect">
            <a:avLst/>
          </a:prstGeom>
          <a:noFill/>
        </p:spPr>
        <p:txBody>
          <a:bodyPr wrap="square" rtlCol="0">
            <a:spAutoFit/>
          </a:bodyPr>
          <a:lstStyle/>
          <a:p>
            <a:r>
              <a:rPr lang="zh-CN" altLang="en-US" sz="2200" dirty="0" smtClean="0"/>
              <a:t>　　创业</a:t>
            </a:r>
            <a:r>
              <a:rPr lang="zh-CN" altLang="en-US" sz="2200" dirty="0"/>
              <a:t>实体注册地和实际经营场所在园区范围内，按时足额缴纳园区社会保险的，可按其年租金的</a:t>
            </a:r>
            <a:r>
              <a:rPr lang="en-US" altLang="zh-CN" sz="2200" dirty="0">
                <a:solidFill>
                  <a:srgbClr val="FF0000"/>
                </a:solidFill>
              </a:rPr>
              <a:t>30%</a:t>
            </a:r>
            <a:r>
              <a:rPr lang="zh-CN" altLang="en-US" sz="2200" dirty="0"/>
              <a:t>给予场地租金补贴。园区户籍被征地农民补贴额度最高不超过</a:t>
            </a:r>
            <a:r>
              <a:rPr lang="en-US" altLang="zh-CN" sz="2200" dirty="0">
                <a:solidFill>
                  <a:srgbClr val="FF0000"/>
                </a:solidFill>
              </a:rPr>
              <a:t>10000</a:t>
            </a:r>
            <a:r>
              <a:rPr lang="zh-CN" altLang="en-US" sz="2200" dirty="0">
                <a:solidFill>
                  <a:srgbClr val="FF0000"/>
                </a:solidFill>
              </a:rPr>
              <a:t>元</a:t>
            </a:r>
            <a:r>
              <a:rPr lang="en-US" altLang="zh-CN" sz="2200" dirty="0">
                <a:solidFill>
                  <a:srgbClr val="FF0000"/>
                </a:solidFill>
              </a:rPr>
              <a:t>/</a:t>
            </a:r>
            <a:r>
              <a:rPr lang="zh-CN" altLang="en-US" sz="2200" dirty="0">
                <a:solidFill>
                  <a:srgbClr val="FF0000"/>
                </a:solidFill>
              </a:rPr>
              <a:t>年</a:t>
            </a:r>
            <a:r>
              <a:rPr lang="zh-CN" altLang="en-US" sz="2200" dirty="0"/>
              <a:t>，其他园区户籍人员补贴额度最高不超过</a:t>
            </a:r>
            <a:r>
              <a:rPr lang="en-US" altLang="zh-CN" sz="2200" dirty="0">
                <a:solidFill>
                  <a:srgbClr val="FF0000"/>
                </a:solidFill>
              </a:rPr>
              <a:t>5000</a:t>
            </a:r>
            <a:r>
              <a:rPr lang="zh-CN" altLang="en-US" sz="2200" dirty="0">
                <a:solidFill>
                  <a:srgbClr val="FF0000"/>
                </a:solidFill>
              </a:rPr>
              <a:t>元</a:t>
            </a:r>
            <a:r>
              <a:rPr lang="en-US" altLang="zh-CN" sz="2200" dirty="0">
                <a:solidFill>
                  <a:srgbClr val="FF0000"/>
                </a:solidFill>
              </a:rPr>
              <a:t>/</a:t>
            </a:r>
            <a:r>
              <a:rPr lang="zh-CN" altLang="en-US" sz="2200" dirty="0">
                <a:solidFill>
                  <a:srgbClr val="FF0000"/>
                </a:solidFill>
              </a:rPr>
              <a:t>年</a:t>
            </a:r>
            <a:r>
              <a:rPr lang="zh-CN" altLang="en-US" sz="2200" dirty="0"/>
              <a:t>，补贴期限最长不超过</a:t>
            </a:r>
            <a:r>
              <a:rPr lang="en-US" altLang="zh-CN" sz="2200" dirty="0">
                <a:solidFill>
                  <a:srgbClr val="FF0000"/>
                </a:solidFill>
              </a:rPr>
              <a:t>3</a:t>
            </a:r>
            <a:r>
              <a:rPr lang="zh-CN" altLang="en-US" sz="2200" dirty="0">
                <a:solidFill>
                  <a:srgbClr val="FF0000"/>
                </a:solidFill>
              </a:rPr>
              <a:t>年</a:t>
            </a:r>
            <a:r>
              <a:rPr lang="zh-CN" altLang="en-US" sz="2200" dirty="0"/>
              <a:t>。</a:t>
            </a:r>
          </a:p>
        </p:txBody>
      </p:sp>
      <p:cxnSp>
        <p:nvCxnSpPr>
          <p:cNvPr id="10" name="直接连接符 9"/>
          <p:cNvCxnSpPr/>
          <p:nvPr/>
        </p:nvCxnSpPr>
        <p:spPr>
          <a:xfrm>
            <a:off x="522000" y="5358120"/>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场地租金补贴</a:t>
            </a:r>
            <a:endParaRPr lang="zh-CN" altLang="en-US" sz="2400" dirty="0"/>
          </a:p>
        </p:txBody>
      </p:sp>
    </p:spTree>
    <p:extLst>
      <p:ext uri="{BB962C8B-B14F-4D97-AF65-F5344CB8AC3E}">
        <p14:creationId xmlns:p14="http://schemas.microsoft.com/office/powerpoint/2010/main" val="40437681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16</a:t>
            </a:fld>
            <a:endParaRPr lang="zh-CN" altLang="en-US"/>
          </a:p>
        </p:txBody>
      </p:sp>
      <p:sp>
        <p:nvSpPr>
          <p:cNvPr id="3" name="TextBox 2"/>
          <p:cNvSpPr txBox="1"/>
          <p:nvPr/>
        </p:nvSpPr>
        <p:spPr>
          <a:xfrm>
            <a:off x="683568" y="1340768"/>
            <a:ext cx="5688632" cy="430887"/>
          </a:xfrm>
          <a:prstGeom prst="rect">
            <a:avLst/>
          </a:prstGeom>
          <a:noFill/>
        </p:spPr>
        <p:txBody>
          <a:bodyPr wrap="square" rtlCol="0">
            <a:spAutoFit/>
          </a:bodyPr>
          <a:lstStyle/>
          <a:p>
            <a:r>
              <a:rPr lang="zh-CN" altLang="en-US" sz="2200" dirty="0" smtClean="0"/>
              <a:t>三、场地租金补贴申请所需材料</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772816"/>
            <a:ext cx="7992888" cy="3816429"/>
          </a:xfrm>
          <a:prstGeom prst="rect">
            <a:avLst/>
          </a:prstGeom>
          <a:noFill/>
        </p:spPr>
        <p:txBody>
          <a:bodyPr wrap="square" rtlCol="0">
            <a:spAutoFit/>
          </a:bodyPr>
          <a:lstStyle/>
          <a:p>
            <a:r>
              <a:rPr lang="zh-CN" altLang="en-US" sz="2200" dirty="0" smtClean="0"/>
              <a:t>　　创业者</a:t>
            </a:r>
            <a:r>
              <a:rPr lang="zh-CN" altLang="en-US" sz="2200" dirty="0"/>
              <a:t>在实际经营场所的</a:t>
            </a:r>
            <a:r>
              <a:rPr lang="zh-CN" altLang="en-US" sz="2200" dirty="0">
                <a:solidFill>
                  <a:srgbClr val="FF0000"/>
                </a:solidFill>
              </a:rPr>
              <a:t>租期满</a:t>
            </a:r>
            <a:r>
              <a:rPr lang="en-US" altLang="zh-CN" sz="2200" dirty="0">
                <a:solidFill>
                  <a:srgbClr val="FF0000"/>
                </a:solidFill>
              </a:rPr>
              <a:t>1</a:t>
            </a:r>
            <a:r>
              <a:rPr lang="zh-CN" altLang="en-US" sz="2200" dirty="0">
                <a:solidFill>
                  <a:srgbClr val="FF0000"/>
                </a:solidFill>
              </a:rPr>
              <a:t>年</a:t>
            </a:r>
            <a:r>
              <a:rPr lang="zh-CN" altLang="en-US" sz="2200" dirty="0"/>
              <a:t>后携带以下材料至户籍所在地的街道（社工委</a:t>
            </a:r>
            <a:r>
              <a:rPr lang="zh-CN" altLang="en-US" sz="2200" dirty="0" smtClean="0"/>
              <a:t>）提出</a:t>
            </a:r>
            <a:r>
              <a:rPr lang="zh-CN" altLang="en-US" sz="2200" dirty="0"/>
              <a:t>上年度场地租金补贴申请：</a:t>
            </a:r>
          </a:p>
          <a:p>
            <a:r>
              <a:rPr lang="zh-CN" altLang="en-US" sz="2200" dirty="0"/>
              <a:t>（</a:t>
            </a:r>
            <a:r>
              <a:rPr lang="en-US" altLang="zh-CN" sz="2200" dirty="0"/>
              <a:t>1</a:t>
            </a:r>
            <a:r>
              <a:rPr lang="zh-CN" altLang="en-US" sz="2200" dirty="0"/>
              <a:t>）</a:t>
            </a:r>
            <a:r>
              <a:rPr lang="en-US" altLang="zh-CN" sz="2200" dirty="0" smtClean="0"/>
              <a:t>《</a:t>
            </a:r>
            <a:r>
              <a:rPr lang="zh-CN" altLang="en-US" sz="2200" dirty="0" smtClean="0"/>
              <a:t>创业</a:t>
            </a:r>
            <a:r>
              <a:rPr lang="zh-CN" altLang="en-US" sz="2200" dirty="0"/>
              <a:t>孵化租金补贴申请表</a:t>
            </a:r>
            <a:r>
              <a:rPr lang="en-US" altLang="zh-CN" sz="2200" dirty="0"/>
              <a:t>》</a:t>
            </a:r>
            <a:r>
              <a:rPr lang="zh-CN" altLang="en-US" sz="2200" dirty="0"/>
              <a:t>；</a:t>
            </a:r>
          </a:p>
          <a:p>
            <a:r>
              <a:rPr lang="zh-CN" altLang="en-US" sz="2200" dirty="0"/>
              <a:t>（</a:t>
            </a:r>
            <a:r>
              <a:rPr lang="en-US" altLang="zh-CN" sz="2200" dirty="0"/>
              <a:t>2</a:t>
            </a:r>
            <a:r>
              <a:rPr lang="zh-CN" altLang="en-US" sz="2200" dirty="0"/>
              <a:t>）申请人身份证及户口簿；</a:t>
            </a:r>
          </a:p>
          <a:p>
            <a:r>
              <a:rPr lang="zh-CN" altLang="en-US" sz="2200" dirty="0"/>
              <a:t>（</a:t>
            </a:r>
            <a:r>
              <a:rPr lang="en-US" altLang="zh-CN" sz="2200" dirty="0"/>
              <a:t>3</a:t>
            </a:r>
            <a:r>
              <a:rPr lang="zh-CN" altLang="en-US" sz="2200" dirty="0"/>
              <a:t>）营业执照；</a:t>
            </a:r>
          </a:p>
          <a:p>
            <a:r>
              <a:rPr lang="zh-CN" altLang="en-US" sz="2200" dirty="0"/>
              <a:t>（</a:t>
            </a:r>
            <a:r>
              <a:rPr lang="en-US" altLang="zh-CN" sz="2200" dirty="0"/>
              <a:t>4</a:t>
            </a:r>
            <a:r>
              <a:rPr lang="zh-CN" altLang="en-US" sz="2200" dirty="0"/>
              <a:t>）单位社会保险登记证及缴费证明； </a:t>
            </a:r>
          </a:p>
          <a:p>
            <a:r>
              <a:rPr lang="zh-CN" altLang="en-US" sz="2200" dirty="0"/>
              <a:t>（</a:t>
            </a:r>
            <a:r>
              <a:rPr lang="en-US" altLang="zh-CN" sz="2200" dirty="0"/>
              <a:t>5</a:t>
            </a:r>
            <a:r>
              <a:rPr lang="zh-CN" altLang="en-US" sz="2200" dirty="0"/>
              <a:t>）税务登记证及纳税证明；</a:t>
            </a:r>
          </a:p>
          <a:p>
            <a:r>
              <a:rPr lang="zh-CN" altLang="en-US" sz="2200" dirty="0"/>
              <a:t>（</a:t>
            </a:r>
            <a:r>
              <a:rPr lang="en-US" altLang="zh-CN" sz="2200" dirty="0"/>
              <a:t>6</a:t>
            </a:r>
            <a:r>
              <a:rPr lang="zh-CN" altLang="en-US" sz="2200" dirty="0"/>
              <a:t>）租房合同及租金发票；</a:t>
            </a:r>
          </a:p>
          <a:p>
            <a:r>
              <a:rPr lang="zh-CN" altLang="en-US" sz="2200" dirty="0"/>
              <a:t>（</a:t>
            </a:r>
            <a:r>
              <a:rPr lang="en-US" altLang="zh-CN" sz="2200" dirty="0"/>
              <a:t>7</a:t>
            </a:r>
            <a:r>
              <a:rPr lang="zh-CN" altLang="en-US" sz="2200" dirty="0"/>
              <a:t>）开户银行许可证；</a:t>
            </a:r>
          </a:p>
          <a:p>
            <a:r>
              <a:rPr lang="zh-CN" altLang="en-US" sz="2200" dirty="0"/>
              <a:t>（</a:t>
            </a:r>
            <a:r>
              <a:rPr lang="en-US" altLang="zh-CN" sz="2200" dirty="0"/>
              <a:t>8</a:t>
            </a:r>
            <a:r>
              <a:rPr lang="zh-CN" altLang="en-US" sz="2200" dirty="0"/>
              <a:t>）实际经营场所的水、电缴费凭证；</a:t>
            </a:r>
          </a:p>
          <a:p>
            <a:r>
              <a:rPr lang="zh-CN" altLang="en-US" sz="2200" dirty="0"/>
              <a:t>（</a:t>
            </a:r>
            <a:r>
              <a:rPr lang="en-US" altLang="zh-CN" sz="2200" dirty="0"/>
              <a:t>9</a:t>
            </a:r>
            <a:r>
              <a:rPr lang="zh-CN" altLang="en-US" sz="2200" dirty="0"/>
              <a:t>）其他相关证明材料。</a:t>
            </a:r>
          </a:p>
        </p:txBody>
      </p:sp>
      <p:sp>
        <p:nvSpPr>
          <p:cNvPr id="8" name="TextBox 7"/>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场地租金补贴</a:t>
            </a:r>
            <a:endParaRPr lang="zh-CN" altLang="en-US" sz="2400" dirty="0"/>
          </a:p>
        </p:txBody>
      </p:sp>
    </p:spTree>
    <p:extLst>
      <p:ext uri="{BB962C8B-B14F-4D97-AF65-F5344CB8AC3E}">
        <p14:creationId xmlns:p14="http://schemas.microsoft.com/office/powerpoint/2010/main" val="30979586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17</a:t>
            </a:fld>
            <a:endParaRPr lang="zh-CN" altLang="en-US"/>
          </a:p>
        </p:txBody>
      </p:sp>
      <p:sp>
        <p:nvSpPr>
          <p:cNvPr id="3" name="TextBox 2"/>
          <p:cNvSpPr txBox="1"/>
          <p:nvPr/>
        </p:nvSpPr>
        <p:spPr>
          <a:xfrm>
            <a:off x="683568" y="1340768"/>
            <a:ext cx="3888432" cy="430887"/>
          </a:xfrm>
          <a:prstGeom prst="rect">
            <a:avLst/>
          </a:prstGeom>
          <a:noFill/>
        </p:spPr>
        <p:txBody>
          <a:bodyPr wrap="square" rtlCol="0">
            <a:spAutoFit/>
          </a:bodyPr>
          <a:lstStyle/>
          <a:p>
            <a:r>
              <a:rPr lang="zh-CN" altLang="en-US" sz="2200" dirty="0" smtClean="0"/>
              <a:t>一、补贴申请对象及条件</a:t>
            </a:r>
            <a:endParaRPr lang="zh-CN" altLang="en-US" sz="2200" dirty="0"/>
          </a:p>
        </p:txBody>
      </p:sp>
      <p:sp>
        <p:nvSpPr>
          <p:cNvPr id="4" name="TextBox 3"/>
          <p:cNvSpPr txBox="1"/>
          <p:nvPr/>
        </p:nvSpPr>
        <p:spPr>
          <a:xfrm>
            <a:off x="683568" y="3284984"/>
            <a:ext cx="3384376" cy="430887"/>
          </a:xfrm>
          <a:prstGeom prst="rect">
            <a:avLst/>
          </a:prstGeom>
          <a:noFill/>
        </p:spPr>
        <p:txBody>
          <a:bodyPr wrap="square" rtlCol="0">
            <a:spAutoFit/>
          </a:bodyPr>
          <a:lstStyle/>
          <a:p>
            <a:r>
              <a:rPr lang="zh-CN" altLang="en-US" sz="2200" dirty="0" smtClean="0"/>
              <a:t>二、补贴标准及期限</a:t>
            </a:r>
            <a:endParaRPr lang="zh-CN" altLang="en-US" sz="2200" dirty="0"/>
          </a:p>
        </p:txBody>
      </p:sp>
      <p:sp>
        <p:nvSpPr>
          <p:cNvPr id="5" name="燕尾形 4"/>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TextBox 5"/>
          <p:cNvSpPr txBox="1"/>
          <p:nvPr/>
        </p:nvSpPr>
        <p:spPr>
          <a:xfrm>
            <a:off x="683568" y="1816948"/>
            <a:ext cx="7992888" cy="1107996"/>
          </a:xfrm>
          <a:prstGeom prst="rect">
            <a:avLst/>
          </a:prstGeom>
          <a:noFill/>
        </p:spPr>
        <p:txBody>
          <a:bodyPr wrap="square" rtlCol="0">
            <a:spAutoFit/>
          </a:bodyPr>
          <a:lstStyle/>
          <a:p>
            <a:r>
              <a:rPr lang="zh-CN" altLang="en-US" sz="2200" dirty="0" smtClean="0">
                <a:solidFill>
                  <a:srgbClr val="FF0000"/>
                </a:solidFill>
              </a:rPr>
              <a:t>　　</a:t>
            </a:r>
            <a:r>
              <a:rPr lang="en-US" altLang="zh-CN" sz="2200" dirty="0" smtClean="0">
                <a:solidFill>
                  <a:srgbClr val="FF0000"/>
                </a:solidFill>
              </a:rPr>
              <a:t>2015</a:t>
            </a:r>
            <a:r>
              <a:rPr lang="zh-CN" altLang="en-US" sz="2200" dirty="0">
                <a:solidFill>
                  <a:srgbClr val="FF0000"/>
                </a:solidFill>
              </a:rPr>
              <a:t>年</a:t>
            </a:r>
            <a:r>
              <a:rPr lang="en-US" altLang="zh-CN" sz="2200" dirty="0">
                <a:solidFill>
                  <a:srgbClr val="FF0000"/>
                </a:solidFill>
              </a:rPr>
              <a:t>1</a:t>
            </a:r>
            <a:r>
              <a:rPr lang="zh-CN" altLang="en-US" sz="2200" dirty="0">
                <a:solidFill>
                  <a:srgbClr val="FF0000"/>
                </a:solidFill>
              </a:rPr>
              <a:t>月</a:t>
            </a:r>
            <a:r>
              <a:rPr lang="en-US" altLang="zh-CN" sz="2200" dirty="0">
                <a:solidFill>
                  <a:srgbClr val="FF0000"/>
                </a:solidFill>
              </a:rPr>
              <a:t>1</a:t>
            </a:r>
            <a:r>
              <a:rPr lang="zh-CN" altLang="en-US" sz="2200" dirty="0">
                <a:solidFill>
                  <a:srgbClr val="FF0000"/>
                </a:solidFill>
              </a:rPr>
              <a:t>日至</a:t>
            </a:r>
            <a:r>
              <a:rPr lang="en-US" altLang="zh-CN" sz="2200" dirty="0">
                <a:solidFill>
                  <a:srgbClr val="FF0000"/>
                </a:solidFill>
              </a:rPr>
              <a:t>2017</a:t>
            </a:r>
            <a:r>
              <a:rPr lang="zh-CN" altLang="en-US" sz="2200" dirty="0">
                <a:solidFill>
                  <a:srgbClr val="FF0000"/>
                </a:solidFill>
              </a:rPr>
              <a:t>年</a:t>
            </a:r>
            <a:r>
              <a:rPr lang="en-US" altLang="zh-CN" sz="2200" dirty="0">
                <a:solidFill>
                  <a:srgbClr val="FF0000"/>
                </a:solidFill>
              </a:rPr>
              <a:t>12</a:t>
            </a:r>
            <a:r>
              <a:rPr lang="zh-CN" altLang="en-US" sz="2200" dirty="0">
                <a:solidFill>
                  <a:srgbClr val="FF0000"/>
                </a:solidFill>
              </a:rPr>
              <a:t>月</a:t>
            </a:r>
            <a:r>
              <a:rPr lang="en-US" altLang="zh-CN" sz="2200" dirty="0">
                <a:solidFill>
                  <a:srgbClr val="FF0000"/>
                </a:solidFill>
              </a:rPr>
              <a:t>31</a:t>
            </a:r>
            <a:r>
              <a:rPr lang="zh-CN" altLang="en-US" sz="2200" dirty="0">
                <a:solidFill>
                  <a:srgbClr val="FF0000"/>
                </a:solidFill>
              </a:rPr>
              <a:t>日</a:t>
            </a:r>
            <a:r>
              <a:rPr lang="zh-CN" altLang="en-US" sz="2200" dirty="0"/>
              <a:t>期间领取营业执照、正常经营并办理单位社会保险登记和纳税申报登记的园区户籍法定劳动年龄段内的自主创业人员。</a:t>
            </a:r>
          </a:p>
        </p:txBody>
      </p:sp>
      <p:sp>
        <p:nvSpPr>
          <p:cNvPr id="7" name="燕尾形 6"/>
          <p:cNvSpPr/>
          <p:nvPr/>
        </p:nvSpPr>
        <p:spPr>
          <a:xfrm>
            <a:off x="395536" y="3392415"/>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cxnSp>
        <p:nvCxnSpPr>
          <p:cNvPr id="8" name="直接连接符 7"/>
          <p:cNvCxnSpPr/>
          <p:nvPr/>
        </p:nvCxnSpPr>
        <p:spPr>
          <a:xfrm>
            <a:off x="522000" y="2996952"/>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3568" y="3717032"/>
            <a:ext cx="7992888" cy="2523768"/>
          </a:xfrm>
          <a:prstGeom prst="rect">
            <a:avLst/>
          </a:prstGeom>
          <a:noFill/>
        </p:spPr>
        <p:txBody>
          <a:bodyPr wrap="square" rtlCol="0">
            <a:spAutoFit/>
          </a:bodyPr>
          <a:lstStyle/>
          <a:p>
            <a:pPr lvl="0"/>
            <a:r>
              <a:rPr lang="zh-CN" altLang="en-US" sz="2200" dirty="0" smtClean="0"/>
              <a:t>　　创业</a:t>
            </a:r>
            <a:r>
              <a:rPr lang="zh-CN" altLang="en-US" sz="2200" dirty="0"/>
              <a:t>实体注册和实际经营场所在园区范围内，按时足额缴纳园区社会保险，且取得</a:t>
            </a:r>
            <a:r>
              <a:rPr lang="en-US" altLang="zh-CN" sz="2200" dirty="0"/>
              <a:t>《</a:t>
            </a:r>
            <a:r>
              <a:rPr lang="zh-CN" altLang="en-US" sz="2200" dirty="0"/>
              <a:t>创业培训合格证</a:t>
            </a:r>
            <a:r>
              <a:rPr lang="en-US" altLang="zh-CN" sz="2200" dirty="0"/>
              <a:t>》</a:t>
            </a:r>
            <a:r>
              <a:rPr lang="zh-CN" altLang="en-US" sz="2200" dirty="0"/>
              <a:t>的，可按当年度园区社会保险乙类计划最低缴费额给予社会保险补贴，补贴期限最长不超过</a:t>
            </a:r>
            <a:r>
              <a:rPr lang="en-US" altLang="zh-CN" sz="2200" dirty="0">
                <a:solidFill>
                  <a:srgbClr val="FF0000"/>
                </a:solidFill>
              </a:rPr>
              <a:t>3</a:t>
            </a:r>
            <a:r>
              <a:rPr lang="zh-CN" altLang="en-US" sz="2200" dirty="0" smtClean="0">
                <a:solidFill>
                  <a:srgbClr val="FF0000"/>
                </a:solidFill>
              </a:rPr>
              <a:t>年</a:t>
            </a:r>
            <a:r>
              <a:rPr lang="zh-CN" altLang="en-US" sz="2200" dirty="0" smtClean="0"/>
              <a:t>。</a:t>
            </a:r>
            <a:endParaRPr lang="en-US" altLang="zh-CN" sz="2200" dirty="0" smtClean="0"/>
          </a:p>
          <a:p>
            <a:pPr lvl="0"/>
            <a:r>
              <a:rPr lang="en-US" altLang="zh-CN" sz="2400" b="1" dirty="0" smtClean="0">
                <a:latin typeface="宋体" pitchFamily="2" charset="-122"/>
                <a:ea typeface="宋体" pitchFamily="2" charset="-122"/>
              </a:rPr>
              <a:t> 2015</a:t>
            </a:r>
            <a:r>
              <a:rPr lang="zh-CN" altLang="en-US" sz="2400" b="1" dirty="0" smtClean="0">
                <a:latin typeface="宋体" pitchFamily="2" charset="-122"/>
                <a:ea typeface="宋体" pitchFamily="2" charset="-122"/>
              </a:rPr>
              <a:t>年标准：　</a:t>
            </a:r>
            <a:endParaRPr lang="en-US" altLang="zh-CN" sz="2400" b="1" dirty="0" smtClean="0">
              <a:latin typeface="宋体" pitchFamily="2" charset="-122"/>
              <a:ea typeface="宋体" pitchFamily="2" charset="-122"/>
            </a:endParaRPr>
          </a:p>
          <a:p>
            <a:pPr lvl="0"/>
            <a:r>
              <a:rPr lang="zh-CN" altLang="en-US" sz="2400" b="1" dirty="0" smtClean="0">
                <a:latin typeface="宋体" pitchFamily="2" charset="-122"/>
                <a:ea typeface="宋体" pitchFamily="2" charset="-122"/>
              </a:rPr>
              <a:t>　</a:t>
            </a:r>
            <a:r>
              <a:rPr lang="zh-CN" altLang="en-US" sz="2400" b="1" dirty="0">
                <a:latin typeface="宋体" pitchFamily="2" charset="-122"/>
                <a:ea typeface="宋体" pitchFamily="2" charset="-122"/>
              </a:rPr>
              <a:t>　</a:t>
            </a:r>
            <a:r>
              <a:rPr lang="en-US" altLang="zh-CN" sz="2400" b="1" dirty="0" smtClean="0">
                <a:latin typeface="宋体" pitchFamily="2" charset="-122"/>
                <a:ea typeface="宋体" pitchFamily="2" charset="-122"/>
              </a:rPr>
              <a:t>2387*30.5%</a:t>
            </a:r>
            <a:r>
              <a:rPr lang="zh-CN" altLang="en-US" sz="2400" b="1" dirty="0" smtClean="0">
                <a:latin typeface="宋体" pitchFamily="2" charset="-122"/>
                <a:ea typeface="宋体" pitchFamily="2" charset="-122"/>
              </a:rPr>
              <a:t>＝</a:t>
            </a:r>
            <a:r>
              <a:rPr lang="en-US" altLang="zh-CN" sz="2400" b="1" dirty="0" smtClean="0">
                <a:latin typeface="宋体" pitchFamily="2" charset="-122"/>
                <a:ea typeface="宋体" pitchFamily="2" charset="-122"/>
              </a:rPr>
              <a:t>728.035</a:t>
            </a:r>
            <a:r>
              <a:rPr lang="zh-CN" altLang="en-US" sz="2400" b="1" dirty="0" smtClean="0">
                <a:latin typeface="宋体" pitchFamily="2" charset="-122"/>
                <a:ea typeface="宋体" pitchFamily="2" charset="-122"/>
              </a:rPr>
              <a:t>元</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月</a:t>
            </a:r>
            <a:r>
              <a:rPr lang="en-US" altLang="zh-CN" sz="2400" b="1" dirty="0" smtClean="0">
                <a:latin typeface="宋体" pitchFamily="2" charset="-122"/>
                <a:ea typeface="宋体" pitchFamily="2" charset="-122"/>
              </a:rPr>
              <a:t>*36</a:t>
            </a:r>
            <a:r>
              <a:rPr lang="zh-CN" altLang="en-US" sz="2400" b="1" dirty="0" smtClean="0">
                <a:latin typeface="宋体" pitchFamily="2" charset="-122"/>
                <a:ea typeface="宋体" pitchFamily="2" charset="-122"/>
              </a:rPr>
              <a:t>个月＝</a:t>
            </a:r>
            <a:r>
              <a:rPr lang="en-US" altLang="zh-CN" sz="2400" b="1" dirty="0" smtClean="0">
                <a:latin typeface="宋体" pitchFamily="2" charset="-122"/>
                <a:ea typeface="宋体" pitchFamily="2" charset="-122"/>
              </a:rPr>
              <a:t>26209.26</a:t>
            </a:r>
            <a:r>
              <a:rPr lang="zh-CN" altLang="en-US" sz="2400" b="1" dirty="0" smtClean="0">
                <a:latin typeface="宋体" pitchFamily="2" charset="-122"/>
                <a:ea typeface="宋体" pitchFamily="2" charset="-122"/>
              </a:rPr>
              <a:t>元</a:t>
            </a:r>
            <a:endParaRPr lang="zh-CN" altLang="en-US" sz="2400" b="1" dirty="0" smtClean="0">
              <a:latin typeface="Arial" charset="0"/>
              <a:ea typeface="宋体" pitchFamily="2" charset="-122"/>
            </a:endParaRPr>
          </a:p>
          <a:p>
            <a:endParaRPr lang="zh-CN" altLang="en-US" sz="2200" dirty="0"/>
          </a:p>
        </p:txBody>
      </p:sp>
      <p:cxnSp>
        <p:nvCxnSpPr>
          <p:cNvPr id="10" name="直接连接符 9"/>
          <p:cNvCxnSpPr/>
          <p:nvPr/>
        </p:nvCxnSpPr>
        <p:spPr>
          <a:xfrm>
            <a:off x="503548" y="616530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社会保险补贴</a:t>
            </a:r>
            <a:endParaRPr lang="zh-CN" altLang="en-US" sz="2400" dirty="0"/>
          </a:p>
        </p:txBody>
      </p:sp>
    </p:spTree>
    <p:extLst>
      <p:ext uri="{BB962C8B-B14F-4D97-AF65-F5344CB8AC3E}">
        <p14:creationId xmlns:p14="http://schemas.microsoft.com/office/powerpoint/2010/main" val="31792384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18</a:t>
            </a:fld>
            <a:endParaRPr lang="zh-CN" altLang="en-US"/>
          </a:p>
        </p:txBody>
      </p:sp>
      <p:sp>
        <p:nvSpPr>
          <p:cNvPr id="3" name="TextBox 2"/>
          <p:cNvSpPr txBox="1"/>
          <p:nvPr/>
        </p:nvSpPr>
        <p:spPr>
          <a:xfrm>
            <a:off x="683568" y="1340768"/>
            <a:ext cx="5688632" cy="430887"/>
          </a:xfrm>
          <a:prstGeom prst="rect">
            <a:avLst/>
          </a:prstGeom>
          <a:noFill/>
        </p:spPr>
        <p:txBody>
          <a:bodyPr wrap="square" rtlCol="0">
            <a:spAutoFit/>
          </a:bodyPr>
          <a:lstStyle/>
          <a:p>
            <a:r>
              <a:rPr lang="zh-CN" altLang="en-US" sz="2200" dirty="0" smtClean="0"/>
              <a:t>三、社会保险补贴申请所需材料</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916832"/>
            <a:ext cx="7992888" cy="3477875"/>
          </a:xfrm>
          <a:prstGeom prst="rect">
            <a:avLst/>
          </a:prstGeom>
          <a:noFill/>
        </p:spPr>
        <p:txBody>
          <a:bodyPr wrap="square" rtlCol="0">
            <a:spAutoFit/>
          </a:bodyPr>
          <a:lstStyle/>
          <a:p>
            <a:r>
              <a:rPr lang="zh-CN" altLang="en-US" sz="2200" dirty="0" smtClean="0"/>
              <a:t>　　创业者</a:t>
            </a:r>
            <a:r>
              <a:rPr lang="zh-CN" altLang="en-US" sz="2200" dirty="0"/>
              <a:t>携带以下材料至户籍所在地的街道（社工委</a:t>
            </a:r>
            <a:r>
              <a:rPr lang="zh-CN" altLang="en-US" sz="2200" dirty="0" smtClean="0"/>
              <a:t>）提出</a:t>
            </a:r>
            <a:r>
              <a:rPr lang="zh-CN" altLang="en-US" sz="2200" dirty="0"/>
              <a:t>补贴申请：</a:t>
            </a:r>
          </a:p>
          <a:p>
            <a:r>
              <a:rPr lang="zh-CN" altLang="en-US" sz="2200" dirty="0"/>
              <a:t>（</a:t>
            </a:r>
            <a:r>
              <a:rPr lang="en-US" altLang="zh-CN" sz="2200" dirty="0"/>
              <a:t>1</a:t>
            </a:r>
            <a:r>
              <a:rPr lang="zh-CN" altLang="en-US" sz="2200" dirty="0"/>
              <a:t>）</a:t>
            </a:r>
            <a:r>
              <a:rPr lang="en-US" altLang="zh-CN" sz="2200" dirty="0" smtClean="0"/>
              <a:t>《</a:t>
            </a:r>
            <a:r>
              <a:rPr lang="zh-CN" altLang="en-US" sz="2200" dirty="0" smtClean="0"/>
              <a:t>创业</a:t>
            </a:r>
            <a:r>
              <a:rPr lang="zh-CN" altLang="en-US" sz="2200" dirty="0"/>
              <a:t>孵化社保补贴申请表</a:t>
            </a:r>
            <a:r>
              <a:rPr lang="en-US" altLang="zh-CN" sz="2200" dirty="0"/>
              <a:t>》</a:t>
            </a:r>
            <a:r>
              <a:rPr lang="zh-CN" altLang="en-US" sz="2200" dirty="0"/>
              <a:t>；</a:t>
            </a:r>
          </a:p>
          <a:p>
            <a:r>
              <a:rPr lang="zh-CN" altLang="en-US" sz="2200" dirty="0"/>
              <a:t>（</a:t>
            </a:r>
            <a:r>
              <a:rPr lang="en-US" altLang="zh-CN" sz="2200" dirty="0"/>
              <a:t>2</a:t>
            </a:r>
            <a:r>
              <a:rPr lang="zh-CN" altLang="en-US" sz="2200" dirty="0"/>
              <a:t>）申请人身份证及户口簿；</a:t>
            </a:r>
          </a:p>
          <a:p>
            <a:r>
              <a:rPr lang="zh-CN" altLang="en-US" sz="2200" dirty="0"/>
              <a:t>（</a:t>
            </a:r>
            <a:r>
              <a:rPr lang="en-US" altLang="zh-CN" sz="2200" dirty="0"/>
              <a:t>3</a:t>
            </a:r>
            <a:r>
              <a:rPr lang="zh-CN" altLang="en-US" sz="2200" dirty="0"/>
              <a:t>）</a:t>
            </a:r>
            <a:r>
              <a:rPr lang="en-US" altLang="zh-CN" sz="2200" dirty="0"/>
              <a:t>《</a:t>
            </a:r>
            <a:r>
              <a:rPr lang="zh-CN" altLang="en-US" sz="2200" dirty="0"/>
              <a:t>创业培训合格证</a:t>
            </a:r>
            <a:r>
              <a:rPr lang="en-US" altLang="zh-CN" sz="2200" dirty="0"/>
              <a:t>》</a:t>
            </a:r>
            <a:r>
              <a:rPr lang="zh-CN" altLang="en-US" sz="2200" dirty="0"/>
              <a:t>；</a:t>
            </a:r>
          </a:p>
          <a:p>
            <a:r>
              <a:rPr lang="zh-CN" altLang="en-US" sz="2200" dirty="0"/>
              <a:t>（</a:t>
            </a:r>
            <a:r>
              <a:rPr lang="en-US" altLang="zh-CN" sz="2200" dirty="0"/>
              <a:t>4</a:t>
            </a:r>
            <a:r>
              <a:rPr lang="zh-CN" altLang="en-US" sz="2200" dirty="0"/>
              <a:t>）营业执照；</a:t>
            </a:r>
          </a:p>
          <a:p>
            <a:r>
              <a:rPr lang="zh-CN" altLang="en-US" sz="2200" dirty="0"/>
              <a:t>（</a:t>
            </a:r>
            <a:r>
              <a:rPr lang="en-US" altLang="zh-CN" sz="2200" dirty="0"/>
              <a:t>5</a:t>
            </a:r>
            <a:r>
              <a:rPr lang="zh-CN" altLang="en-US" sz="2200" dirty="0"/>
              <a:t>）社会保险登记证及缴费证明； </a:t>
            </a:r>
          </a:p>
          <a:p>
            <a:r>
              <a:rPr lang="zh-CN" altLang="en-US" sz="2200" dirty="0"/>
              <a:t>（</a:t>
            </a:r>
            <a:r>
              <a:rPr lang="en-US" altLang="zh-CN" sz="2200" dirty="0"/>
              <a:t>6</a:t>
            </a:r>
            <a:r>
              <a:rPr lang="zh-CN" altLang="en-US" sz="2200" dirty="0"/>
              <a:t>）税务登记证及纳税证明；</a:t>
            </a:r>
          </a:p>
          <a:p>
            <a:r>
              <a:rPr lang="zh-CN" altLang="en-US" sz="2200" dirty="0"/>
              <a:t>（</a:t>
            </a:r>
            <a:r>
              <a:rPr lang="en-US" altLang="zh-CN" sz="2200" dirty="0"/>
              <a:t>7</a:t>
            </a:r>
            <a:r>
              <a:rPr lang="zh-CN" altLang="en-US" sz="2200" dirty="0"/>
              <a:t>）开户银行许可证；</a:t>
            </a:r>
          </a:p>
          <a:p>
            <a:r>
              <a:rPr lang="zh-CN" altLang="en-US" sz="2200" dirty="0"/>
              <a:t>（</a:t>
            </a:r>
            <a:r>
              <a:rPr lang="en-US" altLang="zh-CN" sz="2200" dirty="0"/>
              <a:t>8</a:t>
            </a:r>
            <a:r>
              <a:rPr lang="zh-CN" altLang="en-US" sz="2200" dirty="0"/>
              <a:t>）其他相关证明材料。</a:t>
            </a:r>
          </a:p>
        </p:txBody>
      </p:sp>
      <p:sp>
        <p:nvSpPr>
          <p:cNvPr id="7" name="TextBox 6"/>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社会保险补贴</a:t>
            </a:r>
            <a:endParaRPr lang="zh-CN" altLang="en-US" sz="2400" dirty="0"/>
          </a:p>
        </p:txBody>
      </p:sp>
    </p:spTree>
    <p:extLst>
      <p:ext uri="{BB962C8B-B14F-4D97-AF65-F5344CB8AC3E}">
        <p14:creationId xmlns:p14="http://schemas.microsoft.com/office/powerpoint/2010/main" val="21658826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19</a:t>
            </a:fld>
            <a:endParaRPr lang="zh-CN" altLang="en-US"/>
          </a:p>
        </p:txBody>
      </p:sp>
      <p:sp>
        <p:nvSpPr>
          <p:cNvPr id="3" name="TextBox 2"/>
          <p:cNvSpPr txBox="1"/>
          <p:nvPr/>
        </p:nvSpPr>
        <p:spPr>
          <a:xfrm>
            <a:off x="683568" y="1340768"/>
            <a:ext cx="3888432" cy="430887"/>
          </a:xfrm>
          <a:prstGeom prst="rect">
            <a:avLst/>
          </a:prstGeom>
          <a:noFill/>
        </p:spPr>
        <p:txBody>
          <a:bodyPr wrap="square" rtlCol="0">
            <a:spAutoFit/>
          </a:bodyPr>
          <a:lstStyle/>
          <a:p>
            <a:r>
              <a:rPr lang="zh-CN" altLang="en-US" sz="2200" dirty="0" smtClean="0"/>
              <a:t>一、补贴申请对象及条件</a:t>
            </a:r>
            <a:endParaRPr lang="zh-CN" altLang="en-US" sz="2200" dirty="0"/>
          </a:p>
        </p:txBody>
      </p:sp>
      <p:sp>
        <p:nvSpPr>
          <p:cNvPr id="4" name="TextBox 3"/>
          <p:cNvSpPr txBox="1"/>
          <p:nvPr/>
        </p:nvSpPr>
        <p:spPr>
          <a:xfrm>
            <a:off x="683568" y="3350602"/>
            <a:ext cx="3384376" cy="430887"/>
          </a:xfrm>
          <a:prstGeom prst="rect">
            <a:avLst/>
          </a:prstGeom>
          <a:noFill/>
        </p:spPr>
        <p:txBody>
          <a:bodyPr wrap="square" rtlCol="0">
            <a:spAutoFit/>
          </a:bodyPr>
          <a:lstStyle/>
          <a:p>
            <a:r>
              <a:rPr lang="zh-CN" altLang="en-US" sz="2200" dirty="0" smtClean="0"/>
              <a:t>二、补贴标准及期限</a:t>
            </a:r>
            <a:endParaRPr lang="zh-CN" altLang="en-US" sz="2200" dirty="0"/>
          </a:p>
        </p:txBody>
      </p:sp>
      <p:sp>
        <p:nvSpPr>
          <p:cNvPr id="5" name="燕尾形 4"/>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TextBox 5"/>
          <p:cNvSpPr txBox="1"/>
          <p:nvPr/>
        </p:nvSpPr>
        <p:spPr>
          <a:xfrm>
            <a:off x="683568" y="1816948"/>
            <a:ext cx="7992888" cy="1107996"/>
          </a:xfrm>
          <a:prstGeom prst="rect">
            <a:avLst/>
          </a:prstGeom>
          <a:noFill/>
        </p:spPr>
        <p:txBody>
          <a:bodyPr wrap="square" rtlCol="0">
            <a:spAutoFit/>
          </a:bodyPr>
          <a:lstStyle/>
          <a:p>
            <a:r>
              <a:rPr lang="zh-CN" altLang="en-US" sz="2200" dirty="0" smtClean="0">
                <a:solidFill>
                  <a:srgbClr val="FF0000"/>
                </a:solidFill>
              </a:rPr>
              <a:t>　　</a:t>
            </a:r>
            <a:r>
              <a:rPr lang="en-US" altLang="zh-CN" sz="2200" dirty="0" smtClean="0">
                <a:solidFill>
                  <a:srgbClr val="FF0000"/>
                </a:solidFill>
              </a:rPr>
              <a:t>2015</a:t>
            </a:r>
            <a:r>
              <a:rPr lang="zh-CN" altLang="en-US" sz="2200" dirty="0">
                <a:solidFill>
                  <a:srgbClr val="FF0000"/>
                </a:solidFill>
              </a:rPr>
              <a:t>年</a:t>
            </a:r>
            <a:r>
              <a:rPr lang="en-US" altLang="zh-CN" sz="2200" dirty="0">
                <a:solidFill>
                  <a:srgbClr val="FF0000"/>
                </a:solidFill>
              </a:rPr>
              <a:t>1</a:t>
            </a:r>
            <a:r>
              <a:rPr lang="zh-CN" altLang="en-US" sz="2200" dirty="0">
                <a:solidFill>
                  <a:srgbClr val="FF0000"/>
                </a:solidFill>
              </a:rPr>
              <a:t>月</a:t>
            </a:r>
            <a:r>
              <a:rPr lang="en-US" altLang="zh-CN" sz="2200" dirty="0">
                <a:solidFill>
                  <a:srgbClr val="FF0000"/>
                </a:solidFill>
              </a:rPr>
              <a:t>1</a:t>
            </a:r>
            <a:r>
              <a:rPr lang="zh-CN" altLang="en-US" sz="2200" dirty="0">
                <a:solidFill>
                  <a:srgbClr val="FF0000"/>
                </a:solidFill>
              </a:rPr>
              <a:t>日至</a:t>
            </a:r>
            <a:r>
              <a:rPr lang="en-US" altLang="zh-CN" sz="2200" dirty="0">
                <a:solidFill>
                  <a:srgbClr val="FF0000"/>
                </a:solidFill>
              </a:rPr>
              <a:t>2017</a:t>
            </a:r>
            <a:r>
              <a:rPr lang="zh-CN" altLang="en-US" sz="2200" dirty="0">
                <a:solidFill>
                  <a:srgbClr val="FF0000"/>
                </a:solidFill>
              </a:rPr>
              <a:t>年</a:t>
            </a:r>
            <a:r>
              <a:rPr lang="en-US" altLang="zh-CN" sz="2200" dirty="0">
                <a:solidFill>
                  <a:srgbClr val="FF0000"/>
                </a:solidFill>
              </a:rPr>
              <a:t>12</a:t>
            </a:r>
            <a:r>
              <a:rPr lang="zh-CN" altLang="en-US" sz="2200" dirty="0">
                <a:solidFill>
                  <a:srgbClr val="FF0000"/>
                </a:solidFill>
              </a:rPr>
              <a:t>月</a:t>
            </a:r>
            <a:r>
              <a:rPr lang="en-US" altLang="zh-CN" sz="2200" dirty="0">
                <a:solidFill>
                  <a:srgbClr val="FF0000"/>
                </a:solidFill>
              </a:rPr>
              <a:t>31</a:t>
            </a:r>
            <a:r>
              <a:rPr lang="zh-CN" altLang="en-US" sz="2200" dirty="0">
                <a:solidFill>
                  <a:srgbClr val="FF0000"/>
                </a:solidFill>
              </a:rPr>
              <a:t>日</a:t>
            </a:r>
            <a:r>
              <a:rPr lang="zh-CN" altLang="en-US" sz="2200" dirty="0"/>
              <a:t>期间领取营业执照、正常经营并办理单位社会保险登记和纳税申报登记的园区户籍法定劳动年龄段内的自主创业人员。</a:t>
            </a:r>
          </a:p>
        </p:txBody>
      </p:sp>
      <p:sp>
        <p:nvSpPr>
          <p:cNvPr id="7" name="燕尾形 6"/>
          <p:cNvSpPr/>
          <p:nvPr/>
        </p:nvSpPr>
        <p:spPr>
          <a:xfrm>
            <a:off x="395536" y="3458033"/>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cxnSp>
        <p:nvCxnSpPr>
          <p:cNvPr id="8" name="直接连接符 7"/>
          <p:cNvCxnSpPr/>
          <p:nvPr/>
        </p:nvCxnSpPr>
        <p:spPr>
          <a:xfrm>
            <a:off x="522000" y="2996952"/>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3568" y="3782650"/>
            <a:ext cx="7992888" cy="1446550"/>
          </a:xfrm>
          <a:prstGeom prst="rect">
            <a:avLst/>
          </a:prstGeom>
          <a:noFill/>
        </p:spPr>
        <p:txBody>
          <a:bodyPr wrap="square" rtlCol="0">
            <a:spAutoFit/>
          </a:bodyPr>
          <a:lstStyle/>
          <a:p>
            <a:r>
              <a:rPr lang="zh-CN" altLang="en-US" sz="2200" dirty="0" smtClean="0"/>
              <a:t>　　创业</a:t>
            </a:r>
            <a:r>
              <a:rPr lang="zh-CN" altLang="en-US" sz="2200" dirty="0"/>
              <a:t>实体注册和实际经营场所在苏州市区（包括园区、姑苏区、新区、吴中区、相城区、吴江区，以下简称苏州市区）范围内的，可分别在稳定经营满</a:t>
            </a:r>
            <a:r>
              <a:rPr lang="en-US" altLang="zh-CN" sz="2200" dirty="0">
                <a:solidFill>
                  <a:srgbClr val="FF0000"/>
                </a:solidFill>
              </a:rPr>
              <a:t>6</a:t>
            </a:r>
            <a:r>
              <a:rPr lang="zh-CN" altLang="en-US" sz="2200" dirty="0">
                <a:solidFill>
                  <a:srgbClr val="FF0000"/>
                </a:solidFill>
              </a:rPr>
              <a:t>个月</a:t>
            </a:r>
            <a:r>
              <a:rPr lang="zh-CN" altLang="en-US" sz="2200" dirty="0"/>
              <a:t>和</a:t>
            </a:r>
            <a:r>
              <a:rPr lang="en-US" altLang="zh-CN" sz="2200" dirty="0">
                <a:solidFill>
                  <a:srgbClr val="FF0000"/>
                </a:solidFill>
              </a:rPr>
              <a:t>1</a:t>
            </a:r>
            <a:r>
              <a:rPr lang="zh-CN" altLang="en-US" sz="2200" dirty="0">
                <a:solidFill>
                  <a:srgbClr val="FF0000"/>
                </a:solidFill>
              </a:rPr>
              <a:t>年</a:t>
            </a:r>
            <a:r>
              <a:rPr lang="zh-CN" altLang="en-US" sz="2200" dirty="0"/>
              <a:t>时分别获得</a:t>
            </a:r>
            <a:r>
              <a:rPr lang="en-US" altLang="zh-CN" sz="2200" dirty="0">
                <a:solidFill>
                  <a:srgbClr val="FF0000"/>
                </a:solidFill>
              </a:rPr>
              <a:t>3000</a:t>
            </a:r>
            <a:r>
              <a:rPr lang="zh-CN" altLang="en-US" sz="2200" dirty="0">
                <a:solidFill>
                  <a:srgbClr val="FF0000"/>
                </a:solidFill>
              </a:rPr>
              <a:t>元</a:t>
            </a:r>
            <a:r>
              <a:rPr lang="zh-CN" altLang="en-US" sz="2200" dirty="0"/>
              <a:t>的创业开业补贴。</a:t>
            </a:r>
          </a:p>
        </p:txBody>
      </p:sp>
      <p:cxnSp>
        <p:nvCxnSpPr>
          <p:cNvPr id="10" name="直接连接符 9"/>
          <p:cNvCxnSpPr/>
          <p:nvPr/>
        </p:nvCxnSpPr>
        <p:spPr>
          <a:xfrm>
            <a:off x="522000" y="5301208"/>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创业开业补贴</a:t>
            </a:r>
            <a:endParaRPr lang="zh-CN" altLang="en-US" sz="2400" dirty="0"/>
          </a:p>
        </p:txBody>
      </p:sp>
    </p:spTree>
    <p:extLst>
      <p:ext uri="{BB962C8B-B14F-4D97-AF65-F5344CB8AC3E}">
        <p14:creationId xmlns:p14="http://schemas.microsoft.com/office/powerpoint/2010/main" val="1336827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平行四边形 10">
            <a:hlinkClick r:id="rId2" action="ppaction://hlinksldjump"/>
          </p:cNvPr>
          <p:cNvSpPr/>
          <p:nvPr/>
        </p:nvSpPr>
        <p:spPr>
          <a:xfrm>
            <a:off x="5076056" y="1556792"/>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smtClean="0">
                <a:latin typeface="+mj-ea"/>
                <a:ea typeface="+mj-ea"/>
              </a:rPr>
              <a:t>园区公益性岗位用工补贴</a:t>
            </a:r>
            <a:endParaRPr lang="zh-CN" altLang="en-US" dirty="0">
              <a:latin typeface="+mj-ea"/>
              <a:ea typeface="+mj-ea"/>
            </a:endParaRPr>
          </a:p>
        </p:txBody>
      </p:sp>
      <p:sp>
        <p:nvSpPr>
          <p:cNvPr id="12" name="平行四边形 11">
            <a:hlinkClick r:id="rId3" action="ppaction://hlinksldjump"/>
          </p:cNvPr>
          <p:cNvSpPr/>
          <p:nvPr/>
        </p:nvSpPr>
        <p:spPr>
          <a:xfrm>
            <a:off x="5076056" y="2250415"/>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a:latin typeface="+mj-ea"/>
                <a:ea typeface="+mj-ea"/>
              </a:rPr>
              <a:t>园区职业介绍奖励</a:t>
            </a:r>
          </a:p>
        </p:txBody>
      </p:sp>
      <p:sp>
        <p:nvSpPr>
          <p:cNvPr id="13" name="平行四边形 12">
            <a:hlinkClick r:id="rId4" action="ppaction://hlinksldjump"/>
          </p:cNvPr>
          <p:cNvSpPr/>
          <p:nvPr/>
        </p:nvSpPr>
        <p:spPr>
          <a:xfrm>
            <a:off x="5076056" y="2944038"/>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a:latin typeface="+mj-ea"/>
                <a:ea typeface="+mj-ea"/>
              </a:rPr>
              <a:t>园区就业见习补贴</a:t>
            </a:r>
          </a:p>
        </p:txBody>
      </p:sp>
      <p:sp>
        <p:nvSpPr>
          <p:cNvPr id="14" name="平行四边形 13">
            <a:hlinkClick r:id="rId5" action="ppaction://hlinksldjump"/>
          </p:cNvPr>
          <p:cNvSpPr/>
          <p:nvPr/>
        </p:nvSpPr>
        <p:spPr>
          <a:xfrm>
            <a:off x="5076056" y="3637661"/>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a:latin typeface="+mj-ea"/>
                <a:ea typeface="+mj-ea"/>
              </a:rPr>
              <a:t>园区高校生社保补贴</a:t>
            </a:r>
          </a:p>
        </p:txBody>
      </p:sp>
      <p:sp>
        <p:nvSpPr>
          <p:cNvPr id="15" name="平行四边形 14">
            <a:hlinkClick r:id="rId6" action="ppaction://hlinksldjump"/>
          </p:cNvPr>
          <p:cNvSpPr/>
          <p:nvPr/>
        </p:nvSpPr>
        <p:spPr>
          <a:xfrm>
            <a:off x="5076056" y="4331284"/>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a:latin typeface="+mj-ea"/>
                <a:ea typeface="+mj-ea"/>
              </a:rPr>
              <a:t>园区帮扶高校生就业</a:t>
            </a:r>
          </a:p>
        </p:txBody>
      </p:sp>
      <p:sp>
        <p:nvSpPr>
          <p:cNvPr id="16" name="平行四边形 15">
            <a:hlinkClick r:id="" action="ppaction://noaction"/>
          </p:cNvPr>
          <p:cNvSpPr/>
          <p:nvPr/>
        </p:nvSpPr>
        <p:spPr>
          <a:xfrm>
            <a:off x="5076056" y="5024907"/>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a:latin typeface="+mj-ea"/>
                <a:ea typeface="+mj-ea"/>
              </a:rPr>
              <a:t>园区职业技能培训补贴</a:t>
            </a:r>
          </a:p>
        </p:txBody>
      </p:sp>
      <p:sp>
        <p:nvSpPr>
          <p:cNvPr id="17" name="平行四边形 16">
            <a:hlinkClick r:id="" action="ppaction://noaction"/>
          </p:cNvPr>
          <p:cNvSpPr/>
          <p:nvPr/>
        </p:nvSpPr>
        <p:spPr>
          <a:xfrm>
            <a:off x="5076056" y="5718531"/>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r>
              <a:rPr lang="zh-CN" altLang="en-US" dirty="0">
                <a:latin typeface="+mj-ea"/>
                <a:ea typeface="+mj-ea"/>
              </a:rPr>
              <a:t>园区学历教育提升补贴</a:t>
            </a:r>
          </a:p>
        </p:txBody>
      </p:sp>
      <p:sp>
        <p:nvSpPr>
          <p:cNvPr id="4" name="平行四边形 3">
            <a:hlinkClick r:id="rId7" action="ppaction://hlinksldjump"/>
          </p:cNvPr>
          <p:cNvSpPr/>
          <p:nvPr/>
        </p:nvSpPr>
        <p:spPr>
          <a:xfrm>
            <a:off x="431952" y="1412776"/>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园区创业培训</a:t>
            </a:r>
          </a:p>
        </p:txBody>
      </p:sp>
      <p:sp>
        <p:nvSpPr>
          <p:cNvPr id="32" name="平行四边形 31"/>
          <p:cNvSpPr/>
          <p:nvPr/>
        </p:nvSpPr>
        <p:spPr>
          <a:xfrm>
            <a:off x="4471414" y="1556792"/>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smtClean="0"/>
              <a:t>8</a:t>
            </a:r>
            <a:endParaRPr lang="zh-CN" altLang="en-US" dirty="0"/>
          </a:p>
        </p:txBody>
      </p:sp>
      <p:sp>
        <p:nvSpPr>
          <p:cNvPr id="33" name="平行四边形 32"/>
          <p:cNvSpPr/>
          <p:nvPr/>
        </p:nvSpPr>
        <p:spPr>
          <a:xfrm>
            <a:off x="4471414" y="2236974"/>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9</a:t>
            </a:r>
            <a:endParaRPr lang="zh-CN" altLang="en-US" dirty="0"/>
          </a:p>
        </p:txBody>
      </p:sp>
      <p:sp>
        <p:nvSpPr>
          <p:cNvPr id="34" name="平行四边形 33"/>
          <p:cNvSpPr/>
          <p:nvPr/>
        </p:nvSpPr>
        <p:spPr>
          <a:xfrm>
            <a:off x="4471414" y="2933296"/>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10</a:t>
            </a:r>
            <a:endParaRPr lang="zh-CN" altLang="en-US" dirty="0"/>
          </a:p>
        </p:txBody>
      </p:sp>
      <p:sp>
        <p:nvSpPr>
          <p:cNvPr id="35" name="平行四边形 34"/>
          <p:cNvSpPr/>
          <p:nvPr/>
        </p:nvSpPr>
        <p:spPr>
          <a:xfrm>
            <a:off x="4471414" y="3629618"/>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11</a:t>
            </a:r>
            <a:endParaRPr lang="zh-CN" altLang="en-US" dirty="0"/>
          </a:p>
        </p:txBody>
      </p:sp>
      <p:sp>
        <p:nvSpPr>
          <p:cNvPr id="36" name="平行四边形 35"/>
          <p:cNvSpPr/>
          <p:nvPr/>
        </p:nvSpPr>
        <p:spPr>
          <a:xfrm>
            <a:off x="4471414" y="4325940"/>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12</a:t>
            </a:r>
            <a:endParaRPr lang="zh-CN" altLang="en-US" dirty="0"/>
          </a:p>
        </p:txBody>
      </p:sp>
      <p:sp>
        <p:nvSpPr>
          <p:cNvPr id="37" name="平行四边形 36"/>
          <p:cNvSpPr/>
          <p:nvPr/>
        </p:nvSpPr>
        <p:spPr>
          <a:xfrm>
            <a:off x="4471414" y="5022262"/>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13</a:t>
            </a:r>
            <a:endParaRPr lang="zh-CN" altLang="en-US" dirty="0"/>
          </a:p>
        </p:txBody>
      </p:sp>
      <p:sp>
        <p:nvSpPr>
          <p:cNvPr id="38" name="平行四边形 37"/>
          <p:cNvSpPr/>
          <p:nvPr/>
        </p:nvSpPr>
        <p:spPr>
          <a:xfrm>
            <a:off x="4471414" y="5718587"/>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14</a:t>
            </a:r>
            <a:endParaRPr lang="zh-CN" altLang="en-US" dirty="0"/>
          </a:p>
        </p:txBody>
      </p:sp>
      <p:sp>
        <p:nvSpPr>
          <p:cNvPr id="5" name="平行四边形 4">
            <a:hlinkClick r:id="rId8" action="ppaction://hlinksldjump"/>
          </p:cNvPr>
          <p:cNvSpPr/>
          <p:nvPr/>
        </p:nvSpPr>
        <p:spPr>
          <a:xfrm>
            <a:off x="431952" y="2108853"/>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园区创业贷款</a:t>
            </a:r>
          </a:p>
        </p:txBody>
      </p:sp>
      <p:sp>
        <p:nvSpPr>
          <p:cNvPr id="6" name="平行四边形 5">
            <a:hlinkClick r:id="rId9" action="ppaction://hlinksldjump"/>
          </p:cNvPr>
          <p:cNvSpPr/>
          <p:nvPr/>
        </p:nvSpPr>
        <p:spPr>
          <a:xfrm>
            <a:off x="431952" y="2804930"/>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园区创业孵化补贴</a:t>
            </a:r>
          </a:p>
        </p:txBody>
      </p:sp>
      <p:sp>
        <p:nvSpPr>
          <p:cNvPr id="7" name="平行四边形 6">
            <a:hlinkClick r:id="rId10" action="ppaction://hlinksldjump"/>
          </p:cNvPr>
          <p:cNvSpPr/>
          <p:nvPr/>
        </p:nvSpPr>
        <p:spPr>
          <a:xfrm>
            <a:off x="431952" y="3501007"/>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园区创业带动就业补贴</a:t>
            </a:r>
          </a:p>
        </p:txBody>
      </p:sp>
      <p:sp>
        <p:nvSpPr>
          <p:cNvPr id="8" name="平行四边形 7">
            <a:hlinkClick r:id="rId11" action="ppaction://hlinksldjump"/>
          </p:cNvPr>
          <p:cNvSpPr/>
          <p:nvPr/>
        </p:nvSpPr>
        <p:spPr>
          <a:xfrm>
            <a:off x="-36511" y="4197140"/>
            <a:ext cx="468052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园区就业困难群体</a:t>
            </a:r>
            <a:r>
              <a:rPr lang="zh-CN" altLang="en-US" dirty="0" smtClean="0">
                <a:latin typeface="+mj-ea"/>
                <a:ea typeface="+mj-ea"/>
              </a:rPr>
              <a:t>实名制动态管理</a:t>
            </a:r>
            <a:endParaRPr lang="zh-CN" altLang="en-US" dirty="0">
              <a:latin typeface="+mj-ea"/>
              <a:ea typeface="+mj-ea"/>
            </a:endParaRPr>
          </a:p>
        </p:txBody>
      </p:sp>
      <p:sp>
        <p:nvSpPr>
          <p:cNvPr id="9" name="平行四边形 8">
            <a:hlinkClick r:id="rId12" action="ppaction://hlinksldjump"/>
          </p:cNvPr>
          <p:cNvSpPr/>
          <p:nvPr/>
        </p:nvSpPr>
        <p:spPr>
          <a:xfrm>
            <a:off x="431952" y="4893161"/>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园区就业困难</a:t>
            </a:r>
            <a:r>
              <a:rPr lang="zh-CN" altLang="en-US" dirty="0" smtClean="0">
                <a:latin typeface="+mj-ea"/>
                <a:ea typeface="+mj-ea"/>
              </a:rPr>
              <a:t>群体社</a:t>
            </a:r>
            <a:r>
              <a:rPr lang="zh-CN" altLang="en-US" dirty="0">
                <a:latin typeface="+mj-ea"/>
                <a:ea typeface="+mj-ea"/>
              </a:rPr>
              <a:t>保</a:t>
            </a:r>
            <a:r>
              <a:rPr lang="zh-CN" altLang="en-US" dirty="0" smtClean="0">
                <a:latin typeface="+mj-ea"/>
                <a:ea typeface="+mj-ea"/>
              </a:rPr>
              <a:t>补贴</a:t>
            </a:r>
            <a:endParaRPr lang="zh-CN" altLang="en-US" dirty="0">
              <a:latin typeface="+mj-ea"/>
              <a:ea typeface="+mj-ea"/>
            </a:endParaRPr>
          </a:p>
        </p:txBody>
      </p:sp>
      <p:sp>
        <p:nvSpPr>
          <p:cNvPr id="10" name="平行四边形 9">
            <a:hlinkClick r:id="rId13" action="ppaction://hlinksldjump"/>
          </p:cNvPr>
          <p:cNvSpPr/>
          <p:nvPr/>
        </p:nvSpPr>
        <p:spPr>
          <a:xfrm>
            <a:off x="431952" y="5589240"/>
            <a:ext cx="3708000" cy="504056"/>
          </a:xfrm>
          <a:prstGeom prst="parallelogram">
            <a:avLst/>
          </a:prstGeom>
          <a:solidFill>
            <a:schemeClr val="bg1"/>
          </a:solidFill>
          <a:ln w="6350"/>
        </p:spPr>
        <p:style>
          <a:lnRef idx="1">
            <a:schemeClr val="accent6"/>
          </a:lnRef>
          <a:fillRef idx="2">
            <a:schemeClr val="accent6"/>
          </a:fillRef>
          <a:effectRef idx="1">
            <a:schemeClr val="accent6"/>
          </a:effectRef>
          <a:fontRef idx="minor">
            <a:schemeClr val="dk1"/>
          </a:fontRef>
        </p:style>
        <p:txBody>
          <a:bodyPr rtlCol="0" anchor="ctr"/>
          <a:lstStyle/>
          <a:p>
            <a:pPr algn="r"/>
            <a:r>
              <a:rPr lang="zh-CN" altLang="en-US" dirty="0">
                <a:latin typeface="+mj-ea"/>
                <a:ea typeface="+mj-ea"/>
              </a:rPr>
              <a:t>园区岗位用工补贴</a:t>
            </a:r>
          </a:p>
        </p:txBody>
      </p:sp>
      <p:sp>
        <p:nvSpPr>
          <p:cNvPr id="24" name="TextBox 23"/>
          <p:cNvSpPr txBox="1"/>
          <p:nvPr/>
        </p:nvSpPr>
        <p:spPr>
          <a:xfrm>
            <a:off x="3239852" y="548680"/>
            <a:ext cx="2664296" cy="646331"/>
          </a:xfrm>
          <a:prstGeom prst="rect">
            <a:avLst/>
          </a:prstGeom>
          <a:noFill/>
        </p:spPr>
        <p:txBody>
          <a:bodyPr wrap="square" rtlCol="0">
            <a:spAutoFit/>
          </a:bodyPr>
          <a:lstStyle/>
          <a:p>
            <a:pPr algn="ctr"/>
            <a:r>
              <a:rPr lang="zh-CN" altLang="en-US"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ea"/>
                <a:ea typeface="+mj-ea"/>
              </a:rPr>
              <a:t>政策目录</a:t>
            </a:r>
            <a:endParaRPr lang="zh-CN" alt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ea"/>
              <a:ea typeface="+mj-ea"/>
            </a:endParaRPr>
          </a:p>
        </p:txBody>
      </p:sp>
      <p:sp>
        <p:nvSpPr>
          <p:cNvPr id="25" name="平行四边形 24"/>
          <p:cNvSpPr/>
          <p:nvPr/>
        </p:nvSpPr>
        <p:spPr>
          <a:xfrm>
            <a:off x="4025077" y="1412776"/>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smtClean="0"/>
              <a:t>1</a:t>
            </a:r>
            <a:endParaRPr lang="zh-CN" altLang="en-US" dirty="0"/>
          </a:p>
        </p:txBody>
      </p:sp>
      <p:sp>
        <p:nvSpPr>
          <p:cNvPr id="26" name="平行四边形 25"/>
          <p:cNvSpPr/>
          <p:nvPr/>
        </p:nvSpPr>
        <p:spPr>
          <a:xfrm>
            <a:off x="4025077" y="2108909"/>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2</a:t>
            </a:r>
            <a:endParaRPr lang="zh-CN" altLang="en-US" dirty="0"/>
          </a:p>
        </p:txBody>
      </p:sp>
      <p:sp>
        <p:nvSpPr>
          <p:cNvPr id="27" name="平行四边形 26"/>
          <p:cNvSpPr/>
          <p:nvPr/>
        </p:nvSpPr>
        <p:spPr>
          <a:xfrm>
            <a:off x="4025077" y="2804986"/>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3</a:t>
            </a:r>
            <a:endParaRPr lang="zh-CN" altLang="en-US" dirty="0"/>
          </a:p>
        </p:txBody>
      </p:sp>
      <p:sp>
        <p:nvSpPr>
          <p:cNvPr id="28" name="平行四边形 27"/>
          <p:cNvSpPr/>
          <p:nvPr/>
        </p:nvSpPr>
        <p:spPr>
          <a:xfrm>
            <a:off x="4025077" y="3501063"/>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4</a:t>
            </a:r>
            <a:endParaRPr lang="zh-CN" altLang="en-US" dirty="0"/>
          </a:p>
        </p:txBody>
      </p:sp>
      <p:sp>
        <p:nvSpPr>
          <p:cNvPr id="29" name="平行四边形 28"/>
          <p:cNvSpPr/>
          <p:nvPr/>
        </p:nvSpPr>
        <p:spPr>
          <a:xfrm>
            <a:off x="4025077" y="4197140"/>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5</a:t>
            </a:r>
            <a:endParaRPr lang="zh-CN" altLang="en-US" dirty="0"/>
          </a:p>
        </p:txBody>
      </p:sp>
      <p:sp>
        <p:nvSpPr>
          <p:cNvPr id="30" name="平行四边形 29"/>
          <p:cNvSpPr/>
          <p:nvPr/>
        </p:nvSpPr>
        <p:spPr>
          <a:xfrm>
            <a:off x="4025077" y="4893217"/>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6</a:t>
            </a:r>
            <a:endParaRPr lang="zh-CN" altLang="en-US" dirty="0"/>
          </a:p>
        </p:txBody>
      </p:sp>
      <p:sp>
        <p:nvSpPr>
          <p:cNvPr id="31" name="平行四边形 30"/>
          <p:cNvSpPr/>
          <p:nvPr/>
        </p:nvSpPr>
        <p:spPr>
          <a:xfrm>
            <a:off x="4025077" y="5589296"/>
            <a:ext cx="720080" cy="504000"/>
          </a:xfrm>
          <a:prstGeom prst="parallelogram">
            <a:avLst/>
          </a:prstGeom>
          <a:ln w="6350"/>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t>7</a:t>
            </a:r>
            <a:endParaRPr lang="zh-CN" altLang="en-US" dirty="0"/>
          </a:p>
        </p:txBody>
      </p:sp>
    </p:spTree>
    <p:extLst>
      <p:ext uri="{BB962C8B-B14F-4D97-AF65-F5344CB8AC3E}">
        <p14:creationId xmlns:p14="http://schemas.microsoft.com/office/powerpoint/2010/main" val="14835832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20</a:t>
            </a:fld>
            <a:endParaRPr lang="zh-CN" altLang="en-US"/>
          </a:p>
        </p:txBody>
      </p:sp>
      <p:sp>
        <p:nvSpPr>
          <p:cNvPr id="3" name="TextBox 2"/>
          <p:cNvSpPr txBox="1"/>
          <p:nvPr/>
        </p:nvSpPr>
        <p:spPr>
          <a:xfrm>
            <a:off x="683568" y="1340768"/>
            <a:ext cx="5688632" cy="430887"/>
          </a:xfrm>
          <a:prstGeom prst="rect">
            <a:avLst/>
          </a:prstGeom>
          <a:noFill/>
        </p:spPr>
        <p:txBody>
          <a:bodyPr wrap="square" rtlCol="0">
            <a:spAutoFit/>
          </a:bodyPr>
          <a:lstStyle/>
          <a:p>
            <a:r>
              <a:rPr lang="zh-CN" altLang="en-US" sz="2200" dirty="0" smtClean="0"/>
              <a:t>三、创业开业补贴申请所需材料</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916832"/>
            <a:ext cx="7992888" cy="3477875"/>
          </a:xfrm>
          <a:prstGeom prst="rect">
            <a:avLst/>
          </a:prstGeom>
          <a:noFill/>
        </p:spPr>
        <p:txBody>
          <a:bodyPr wrap="square" rtlCol="0">
            <a:spAutoFit/>
          </a:bodyPr>
          <a:lstStyle/>
          <a:p>
            <a:r>
              <a:rPr lang="zh-CN" altLang="en-US" sz="2200" dirty="0" smtClean="0"/>
              <a:t>　　创业者</a:t>
            </a:r>
            <a:r>
              <a:rPr lang="zh-CN" altLang="en-US" sz="2200" dirty="0"/>
              <a:t>分别在稳定经营满</a:t>
            </a:r>
            <a:r>
              <a:rPr lang="en-US" altLang="zh-CN" sz="2200" dirty="0"/>
              <a:t>6</a:t>
            </a:r>
            <a:r>
              <a:rPr lang="zh-CN" altLang="en-US" sz="2200" dirty="0"/>
              <a:t>个月和</a:t>
            </a:r>
            <a:r>
              <a:rPr lang="en-US" altLang="zh-CN" sz="2200" dirty="0"/>
              <a:t>1</a:t>
            </a:r>
            <a:r>
              <a:rPr lang="zh-CN" altLang="en-US" sz="2200" dirty="0"/>
              <a:t>年后，携带以下材料至户籍所在地的街道（社工委</a:t>
            </a:r>
            <a:r>
              <a:rPr lang="zh-CN" altLang="en-US" sz="2200" dirty="0" smtClean="0"/>
              <a:t>）提出</a:t>
            </a:r>
            <a:r>
              <a:rPr lang="zh-CN" altLang="en-US" sz="2200" dirty="0"/>
              <a:t>补贴申请：</a:t>
            </a:r>
          </a:p>
          <a:p>
            <a:r>
              <a:rPr lang="zh-CN" altLang="en-US" sz="2200" dirty="0"/>
              <a:t>（</a:t>
            </a:r>
            <a:r>
              <a:rPr lang="en-US" altLang="zh-CN" sz="2200" dirty="0"/>
              <a:t>1</a:t>
            </a:r>
            <a:r>
              <a:rPr lang="zh-CN" altLang="en-US" sz="2200" dirty="0"/>
              <a:t>）</a:t>
            </a:r>
            <a:r>
              <a:rPr lang="en-US" altLang="zh-CN" sz="2200" dirty="0" smtClean="0"/>
              <a:t>《</a:t>
            </a:r>
            <a:r>
              <a:rPr lang="zh-CN" altLang="en-US" sz="2200" dirty="0" smtClean="0"/>
              <a:t>创业</a:t>
            </a:r>
            <a:r>
              <a:rPr lang="zh-CN" altLang="en-US" sz="2200" dirty="0"/>
              <a:t>孵化创业开业补贴申请表</a:t>
            </a:r>
            <a:r>
              <a:rPr lang="en-US" altLang="zh-CN" sz="2200" dirty="0"/>
              <a:t>》</a:t>
            </a:r>
            <a:r>
              <a:rPr lang="zh-CN" altLang="en-US" sz="2200" dirty="0"/>
              <a:t>；</a:t>
            </a:r>
          </a:p>
          <a:p>
            <a:r>
              <a:rPr lang="zh-CN" altLang="en-US" sz="2200" dirty="0"/>
              <a:t>（</a:t>
            </a:r>
            <a:r>
              <a:rPr lang="en-US" altLang="zh-CN" sz="2200" dirty="0"/>
              <a:t>2</a:t>
            </a:r>
            <a:r>
              <a:rPr lang="zh-CN" altLang="en-US" sz="2200" dirty="0"/>
              <a:t>）申请人身份证及户口簿；</a:t>
            </a:r>
          </a:p>
          <a:p>
            <a:r>
              <a:rPr lang="zh-CN" altLang="en-US" sz="2200" dirty="0"/>
              <a:t>（</a:t>
            </a:r>
            <a:r>
              <a:rPr lang="en-US" altLang="zh-CN" sz="2200" dirty="0"/>
              <a:t>3</a:t>
            </a:r>
            <a:r>
              <a:rPr lang="zh-CN" altLang="en-US" sz="2200" dirty="0"/>
              <a:t>）营业执照；</a:t>
            </a:r>
          </a:p>
          <a:p>
            <a:r>
              <a:rPr lang="zh-CN" altLang="en-US" sz="2200" dirty="0"/>
              <a:t>（</a:t>
            </a:r>
            <a:r>
              <a:rPr lang="en-US" altLang="zh-CN" sz="2200" dirty="0"/>
              <a:t>4</a:t>
            </a:r>
            <a:r>
              <a:rPr lang="zh-CN" altLang="en-US" sz="2200" dirty="0"/>
              <a:t>）社会保险登记证及缴费证明；</a:t>
            </a:r>
          </a:p>
          <a:p>
            <a:r>
              <a:rPr lang="zh-CN" altLang="en-US" sz="2200" dirty="0"/>
              <a:t>（</a:t>
            </a:r>
            <a:r>
              <a:rPr lang="en-US" altLang="zh-CN" sz="2200" dirty="0"/>
              <a:t>5</a:t>
            </a:r>
            <a:r>
              <a:rPr lang="zh-CN" altLang="en-US" sz="2200" dirty="0"/>
              <a:t>）税务登记证及纳税证明；</a:t>
            </a:r>
          </a:p>
          <a:p>
            <a:r>
              <a:rPr lang="zh-CN" altLang="en-US" sz="2200" dirty="0"/>
              <a:t>（</a:t>
            </a:r>
            <a:r>
              <a:rPr lang="en-US" altLang="zh-CN" sz="2200" dirty="0"/>
              <a:t>6</a:t>
            </a:r>
            <a:r>
              <a:rPr lang="zh-CN" altLang="en-US" sz="2200" dirty="0"/>
              <a:t>）开户银行许可证；</a:t>
            </a:r>
          </a:p>
          <a:p>
            <a:r>
              <a:rPr lang="zh-CN" altLang="en-US" sz="2200" dirty="0"/>
              <a:t>（</a:t>
            </a:r>
            <a:r>
              <a:rPr lang="en-US" altLang="zh-CN" sz="2200" dirty="0"/>
              <a:t>7</a:t>
            </a:r>
            <a:r>
              <a:rPr lang="zh-CN" altLang="en-US" sz="2200" dirty="0"/>
              <a:t>）实际经营场所的水、电缴费凭证；</a:t>
            </a:r>
          </a:p>
          <a:p>
            <a:r>
              <a:rPr lang="zh-CN" altLang="en-US" sz="2200" dirty="0"/>
              <a:t>（</a:t>
            </a:r>
            <a:r>
              <a:rPr lang="en-US" altLang="zh-CN" sz="2200" dirty="0"/>
              <a:t>8</a:t>
            </a:r>
            <a:r>
              <a:rPr lang="zh-CN" altLang="en-US" sz="2200" dirty="0"/>
              <a:t>）其他相关证明材料。</a:t>
            </a:r>
          </a:p>
        </p:txBody>
      </p:sp>
      <p:sp>
        <p:nvSpPr>
          <p:cNvPr id="6" name="TextBox 5"/>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创业开业补贴</a:t>
            </a:r>
            <a:endParaRPr lang="zh-CN" altLang="en-US" sz="2400" dirty="0"/>
          </a:p>
        </p:txBody>
      </p:sp>
    </p:spTree>
    <p:extLst>
      <p:ext uri="{BB962C8B-B14F-4D97-AF65-F5344CB8AC3E}">
        <p14:creationId xmlns:p14="http://schemas.microsoft.com/office/powerpoint/2010/main" val="23027615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21</a:t>
            </a:fld>
            <a:endParaRPr lang="zh-CN" altLang="en-US"/>
          </a:p>
        </p:txBody>
      </p:sp>
      <p:sp>
        <p:nvSpPr>
          <p:cNvPr id="3" name="TextBox 2"/>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其它事项</a:t>
            </a:r>
            <a:endParaRPr lang="zh-CN" altLang="en-US" sz="2400" dirty="0"/>
          </a:p>
        </p:txBody>
      </p:sp>
      <p:sp>
        <p:nvSpPr>
          <p:cNvPr id="6" name="TextBox 5"/>
          <p:cNvSpPr txBox="1"/>
          <p:nvPr/>
        </p:nvSpPr>
        <p:spPr>
          <a:xfrm>
            <a:off x="683568" y="1340768"/>
            <a:ext cx="7992888" cy="2462213"/>
          </a:xfrm>
          <a:prstGeom prst="rect">
            <a:avLst/>
          </a:prstGeom>
          <a:noFill/>
        </p:spPr>
        <p:txBody>
          <a:bodyPr wrap="square" rtlCol="0">
            <a:spAutoFit/>
          </a:bodyPr>
          <a:lstStyle/>
          <a:p>
            <a:r>
              <a:rPr lang="en-US" altLang="zh-CN" sz="2200" dirty="0"/>
              <a:t>1</a:t>
            </a:r>
            <a:r>
              <a:rPr lang="zh-CN" altLang="en-US" sz="2200" dirty="0"/>
              <a:t>．有以下情形之一的，将不视同新领取营业执照： </a:t>
            </a:r>
          </a:p>
          <a:p>
            <a:r>
              <a:rPr lang="zh-CN" altLang="en-US" sz="2200" dirty="0" smtClean="0"/>
              <a:t>（</a:t>
            </a:r>
            <a:r>
              <a:rPr lang="en-US" altLang="zh-CN" sz="2200" dirty="0"/>
              <a:t>1</a:t>
            </a:r>
            <a:r>
              <a:rPr lang="zh-CN" altLang="en-US" sz="2200" dirty="0"/>
              <a:t>）在本细则实施之前已持有营业执照，在本细则实施后，经营者（法定代表人）注销已有的营业执照，在一年以内（含一年），在同一地址领取属同一经营范围的营业执照；</a:t>
            </a:r>
          </a:p>
          <a:p>
            <a:r>
              <a:rPr lang="zh-CN" altLang="en-US" sz="2200" dirty="0"/>
              <a:t>（</a:t>
            </a:r>
            <a:r>
              <a:rPr lang="en-US" altLang="zh-CN" sz="2200" dirty="0"/>
              <a:t>2</a:t>
            </a:r>
            <a:r>
              <a:rPr lang="zh-CN" altLang="en-US" sz="2200" dirty="0"/>
              <a:t>）经营者（法定代表人）按本细则申领相关补贴后，注销已有的营业执照，在一年以内（含一年），其直系亲属在同一地址领取属同一经营范围的营业执照。</a:t>
            </a:r>
          </a:p>
        </p:txBody>
      </p:sp>
      <p:sp>
        <p:nvSpPr>
          <p:cNvPr id="8" name="TextBox 7"/>
          <p:cNvSpPr txBox="1"/>
          <p:nvPr/>
        </p:nvSpPr>
        <p:spPr>
          <a:xfrm>
            <a:off x="683568" y="4012615"/>
            <a:ext cx="7992888" cy="430887"/>
          </a:xfrm>
          <a:prstGeom prst="rect">
            <a:avLst/>
          </a:prstGeom>
          <a:noFill/>
        </p:spPr>
        <p:txBody>
          <a:bodyPr wrap="square" rtlCol="0">
            <a:spAutoFit/>
          </a:bodyPr>
          <a:lstStyle/>
          <a:p>
            <a:r>
              <a:rPr lang="en-US" altLang="zh-CN" sz="2200" dirty="0"/>
              <a:t>2</a:t>
            </a:r>
            <a:r>
              <a:rPr lang="zh-CN" altLang="en-US" sz="2200" dirty="0"/>
              <a:t>．国家限制的行业不予享受补贴，如：桑拿、网吧、按摩等。</a:t>
            </a:r>
          </a:p>
        </p:txBody>
      </p:sp>
      <p:sp>
        <p:nvSpPr>
          <p:cNvPr id="9" name="TextBox 8"/>
          <p:cNvSpPr txBox="1"/>
          <p:nvPr/>
        </p:nvSpPr>
        <p:spPr>
          <a:xfrm>
            <a:off x="683568" y="4653136"/>
            <a:ext cx="7992888" cy="769441"/>
          </a:xfrm>
          <a:prstGeom prst="rect">
            <a:avLst/>
          </a:prstGeom>
          <a:noFill/>
        </p:spPr>
        <p:txBody>
          <a:bodyPr wrap="square" rtlCol="0">
            <a:spAutoFit/>
          </a:bodyPr>
          <a:lstStyle/>
          <a:p>
            <a:r>
              <a:rPr lang="en-US" altLang="zh-CN" sz="2200" dirty="0"/>
              <a:t>3</a:t>
            </a:r>
            <a:r>
              <a:rPr lang="zh-CN" altLang="en-US" sz="2200" dirty="0"/>
              <a:t>．创业孵化社保补贴按照“先缴后补”的原则按月拨付，欠缴社保、中断缴纳社保以及补缴期间，均不予享受社保补贴。</a:t>
            </a:r>
          </a:p>
        </p:txBody>
      </p:sp>
    </p:spTree>
    <p:extLst>
      <p:ext uri="{BB962C8B-B14F-4D97-AF65-F5344CB8AC3E}">
        <p14:creationId xmlns:p14="http://schemas.microsoft.com/office/powerpoint/2010/main" val="19472045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22</a:t>
            </a:fld>
            <a:endParaRPr lang="zh-CN" altLang="en-US"/>
          </a:p>
        </p:txBody>
      </p:sp>
      <p:sp>
        <p:nvSpPr>
          <p:cNvPr id="3" name="TextBox 2"/>
          <p:cNvSpPr txBox="1"/>
          <p:nvPr/>
        </p:nvSpPr>
        <p:spPr>
          <a:xfrm>
            <a:off x="683568" y="1340768"/>
            <a:ext cx="7992888" cy="1785104"/>
          </a:xfrm>
          <a:prstGeom prst="rect">
            <a:avLst/>
          </a:prstGeom>
          <a:noFill/>
        </p:spPr>
        <p:txBody>
          <a:bodyPr wrap="square" rtlCol="0">
            <a:spAutoFit/>
          </a:bodyPr>
          <a:lstStyle/>
          <a:p>
            <a:r>
              <a:rPr lang="en-US" altLang="zh-CN" sz="2200" dirty="0"/>
              <a:t>4</a:t>
            </a:r>
            <a:r>
              <a:rPr lang="zh-CN" altLang="en-US" sz="2200" dirty="0"/>
              <a:t>．</a:t>
            </a:r>
            <a:r>
              <a:rPr lang="zh-CN" altLang="en-US" sz="2200" dirty="0">
                <a:solidFill>
                  <a:srgbClr val="FF0000"/>
                </a:solidFill>
              </a:rPr>
              <a:t>营业执照领取时间在</a:t>
            </a:r>
            <a:r>
              <a:rPr lang="en-US" altLang="zh-CN" sz="2200" dirty="0">
                <a:solidFill>
                  <a:srgbClr val="FF0000"/>
                </a:solidFill>
              </a:rPr>
              <a:t>2014</a:t>
            </a:r>
            <a:r>
              <a:rPr lang="zh-CN" altLang="en-US" sz="2200" dirty="0">
                <a:solidFill>
                  <a:srgbClr val="FF0000"/>
                </a:solidFill>
              </a:rPr>
              <a:t>年</a:t>
            </a:r>
            <a:r>
              <a:rPr lang="en-US" altLang="zh-CN" sz="2200" dirty="0">
                <a:solidFill>
                  <a:srgbClr val="FF0000"/>
                </a:solidFill>
              </a:rPr>
              <a:t>12</a:t>
            </a:r>
            <a:r>
              <a:rPr lang="zh-CN" altLang="en-US" sz="2200" dirty="0">
                <a:solidFill>
                  <a:srgbClr val="FF0000"/>
                </a:solidFill>
              </a:rPr>
              <a:t>月</a:t>
            </a:r>
            <a:r>
              <a:rPr lang="en-US" altLang="zh-CN" sz="2200" dirty="0">
                <a:solidFill>
                  <a:srgbClr val="FF0000"/>
                </a:solidFill>
              </a:rPr>
              <a:t>31</a:t>
            </a:r>
            <a:r>
              <a:rPr lang="zh-CN" altLang="en-US" sz="2200" dirty="0">
                <a:solidFill>
                  <a:srgbClr val="FF0000"/>
                </a:solidFill>
              </a:rPr>
              <a:t>日（含）之前的</a:t>
            </a:r>
            <a:r>
              <a:rPr lang="zh-CN" altLang="en-US" sz="2200" dirty="0"/>
              <a:t>，可继续按照</a:t>
            </a:r>
            <a:r>
              <a:rPr lang="en-US" altLang="zh-CN" sz="2200" dirty="0"/>
              <a:t>《</a:t>
            </a:r>
            <a:r>
              <a:rPr lang="zh-CN" altLang="en-US" sz="2200" dirty="0"/>
              <a:t>苏州工业园区创业补贴暂行办法</a:t>
            </a:r>
            <a:r>
              <a:rPr lang="en-US" altLang="zh-CN" sz="2200" dirty="0"/>
              <a:t>》</a:t>
            </a:r>
            <a:r>
              <a:rPr lang="zh-CN" altLang="en-US" sz="2200" dirty="0"/>
              <a:t>（苏园劳保</a:t>
            </a:r>
            <a:r>
              <a:rPr lang="en-US" altLang="zh-CN" sz="2200" dirty="0"/>
              <a:t>[2009]5</a:t>
            </a:r>
            <a:r>
              <a:rPr lang="zh-CN" altLang="en-US" sz="2200" dirty="0"/>
              <a:t>号文件）规定申请享受一次性创业补贴。此项创业补贴申报截至</a:t>
            </a:r>
            <a:r>
              <a:rPr lang="en-US" altLang="zh-CN" sz="2200" dirty="0"/>
              <a:t>2015</a:t>
            </a:r>
            <a:r>
              <a:rPr lang="zh-CN" altLang="en-US" sz="2200" dirty="0"/>
              <a:t>年</a:t>
            </a:r>
            <a:r>
              <a:rPr lang="en-US" altLang="zh-CN" sz="2200" dirty="0"/>
              <a:t>6</a:t>
            </a:r>
            <a:r>
              <a:rPr lang="zh-CN" altLang="en-US" sz="2200" dirty="0"/>
              <a:t>月</a:t>
            </a:r>
            <a:r>
              <a:rPr lang="en-US" altLang="zh-CN" sz="2200" dirty="0"/>
              <a:t>30</a:t>
            </a:r>
            <a:r>
              <a:rPr lang="zh-CN" altLang="en-US" sz="2200" dirty="0"/>
              <a:t>日。</a:t>
            </a:r>
            <a:r>
              <a:rPr lang="zh-CN" altLang="en-US" sz="2200" dirty="0">
                <a:solidFill>
                  <a:srgbClr val="FF0000"/>
                </a:solidFill>
              </a:rPr>
              <a:t>“一次性创业补贴”和“创业开业补贴”不得重复享受。</a:t>
            </a:r>
          </a:p>
        </p:txBody>
      </p:sp>
      <p:sp>
        <p:nvSpPr>
          <p:cNvPr id="4" name="TextBox 3"/>
          <p:cNvSpPr txBox="1"/>
          <p:nvPr/>
        </p:nvSpPr>
        <p:spPr>
          <a:xfrm>
            <a:off x="683568" y="3147026"/>
            <a:ext cx="7992888" cy="1107996"/>
          </a:xfrm>
          <a:prstGeom prst="rect">
            <a:avLst/>
          </a:prstGeom>
          <a:noFill/>
        </p:spPr>
        <p:txBody>
          <a:bodyPr wrap="square" rtlCol="0">
            <a:spAutoFit/>
          </a:bodyPr>
          <a:lstStyle/>
          <a:p>
            <a:r>
              <a:rPr lang="en-US" altLang="zh-CN" sz="2200" dirty="0"/>
              <a:t>5</a:t>
            </a:r>
            <a:r>
              <a:rPr lang="zh-CN" altLang="en-US" sz="2200" dirty="0"/>
              <a:t>．</a:t>
            </a:r>
            <a:r>
              <a:rPr lang="en-US" altLang="zh-CN" sz="2200" dirty="0"/>
              <a:t>2014</a:t>
            </a:r>
            <a:r>
              <a:rPr lang="zh-CN" altLang="en-US" sz="2200" dirty="0"/>
              <a:t>年底前已享受创业孵化基地租金补贴和创业人员社保补贴政策的，</a:t>
            </a:r>
            <a:r>
              <a:rPr lang="en-US" altLang="zh-CN" sz="2200" dirty="0"/>
              <a:t>2015</a:t>
            </a:r>
            <a:r>
              <a:rPr lang="zh-CN" altLang="en-US" sz="2200" dirty="0"/>
              <a:t>年起按照本细则继续享受，但享受期限包括之前同类政策已享受时间。</a:t>
            </a:r>
          </a:p>
        </p:txBody>
      </p:sp>
      <p:sp>
        <p:nvSpPr>
          <p:cNvPr id="5" name="TextBox 4"/>
          <p:cNvSpPr txBox="1"/>
          <p:nvPr/>
        </p:nvSpPr>
        <p:spPr>
          <a:xfrm>
            <a:off x="683568" y="4365104"/>
            <a:ext cx="7992888" cy="769441"/>
          </a:xfrm>
          <a:prstGeom prst="rect">
            <a:avLst/>
          </a:prstGeom>
          <a:noFill/>
        </p:spPr>
        <p:txBody>
          <a:bodyPr wrap="square" rtlCol="0">
            <a:spAutoFit/>
          </a:bodyPr>
          <a:lstStyle/>
          <a:p>
            <a:r>
              <a:rPr lang="en-US" altLang="zh-CN" sz="2200" dirty="0"/>
              <a:t>6</a:t>
            </a:r>
            <a:r>
              <a:rPr lang="zh-CN" altLang="en-US" sz="2200" dirty="0"/>
              <a:t>．在失业救济金申领期间的创业人员，可凭营业执照、税务登记证等材料至园区就管中心申请一次性领取失业救济金。</a:t>
            </a:r>
          </a:p>
        </p:txBody>
      </p:sp>
      <p:sp>
        <p:nvSpPr>
          <p:cNvPr id="7" name="TextBox 6"/>
          <p:cNvSpPr txBox="1"/>
          <p:nvPr/>
        </p:nvSpPr>
        <p:spPr>
          <a:xfrm>
            <a:off x="323528" y="188640"/>
            <a:ext cx="5904656" cy="830997"/>
          </a:xfrm>
          <a:prstGeom prst="rect">
            <a:avLst/>
          </a:prstGeom>
          <a:noFill/>
        </p:spPr>
        <p:txBody>
          <a:bodyPr wrap="square" rtlCol="0">
            <a:spAutoFit/>
          </a:bodyPr>
          <a:lstStyle/>
          <a:p>
            <a:r>
              <a:rPr lang="zh-CN" altLang="en-US" sz="2400" dirty="0" smtClean="0"/>
              <a:t>三、苏州工业园区</a:t>
            </a:r>
            <a:endParaRPr lang="en-US" altLang="zh-CN" sz="2400" dirty="0" smtClean="0"/>
          </a:p>
          <a:p>
            <a:r>
              <a:rPr lang="zh-CN" altLang="en-US" sz="2400" dirty="0" smtClean="0"/>
              <a:t>创业孵化补贴操作细则</a:t>
            </a:r>
            <a:r>
              <a:rPr lang="en-US" altLang="zh-CN" sz="2400" dirty="0" smtClean="0"/>
              <a:t>——</a:t>
            </a:r>
            <a:r>
              <a:rPr lang="zh-CN" altLang="en-US" sz="2400" dirty="0" smtClean="0"/>
              <a:t>其它事项</a:t>
            </a:r>
            <a:endParaRPr lang="zh-CN" altLang="en-US" sz="2400" dirty="0"/>
          </a:p>
        </p:txBody>
      </p:sp>
      <p:sp>
        <p:nvSpPr>
          <p:cNvPr id="8" name="TextBox 7"/>
          <p:cNvSpPr txBox="1"/>
          <p:nvPr/>
        </p:nvSpPr>
        <p:spPr>
          <a:xfrm>
            <a:off x="683568" y="5265011"/>
            <a:ext cx="7992888" cy="1107996"/>
          </a:xfrm>
          <a:prstGeom prst="rect">
            <a:avLst/>
          </a:prstGeom>
          <a:noFill/>
        </p:spPr>
        <p:txBody>
          <a:bodyPr wrap="square" rtlCol="0">
            <a:spAutoFit/>
          </a:bodyPr>
          <a:lstStyle/>
          <a:p>
            <a:r>
              <a:rPr lang="en-US" altLang="zh-CN" sz="2200" dirty="0" smtClean="0"/>
              <a:t>7</a:t>
            </a:r>
            <a:r>
              <a:rPr lang="zh-CN" altLang="en-US" sz="2200" dirty="0" smtClean="0"/>
              <a:t>．</a:t>
            </a:r>
            <a:r>
              <a:rPr lang="zh-CN" altLang="en-US" sz="2200" dirty="0"/>
              <a:t>本细则自</a:t>
            </a:r>
            <a:r>
              <a:rPr lang="en-US" altLang="zh-CN" sz="2200" dirty="0"/>
              <a:t>2015 </a:t>
            </a:r>
            <a:r>
              <a:rPr lang="zh-CN" altLang="en-US" sz="2200" dirty="0"/>
              <a:t>年</a:t>
            </a:r>
            <a:r>
              <a:rPr lang="en-US" altLang="zh-CN" sz="2200" dirty="0"/>
              <a:t>1</a:t>
            </a:r>
            <a:r>
              <a:rPr lang="zh-CN" altLang="en-US" sz="2200" dirty="0"/>
              <a:t>月</a:t>
            </a:r>
            <a:r>
              <a:rPr lang="en-US" altLang="zh-CN" sz="2200" dirty="0"/>
              <a:t>1</a:t>
            </a:r>
            <a:r>
              <a:rPr lang="zh-CN" altLang="en-US" sz="2200" dirty="0"/>
              <a:t>日起实施，实行期限至</a:t>
            </a:r>
            <a:r>
              <a:rPr lang="en-US" altLang="zh-CN" sz="2200" dirty="0"/>
              <a:t>2017</a:t>
            </a:r>
            <a:r>
              <a:rPr lang="zh-CN" altLang="en-US" sz="2200" dirty="0"/>
              <a:t>年</a:t>
            </a:r>
            <a:r>
              <a:rPr lang="en-US" altLang="zh-CN" sz="2200" dirty="0"/>
              <a:t>12</a:t>
            </a:r>
            <a:r>
              <a:rPr lang="zh-CN" altLang="en-US" sz="2200" dirty="0"/>
              <a:t>月</a:t>
            </a:r>
            <a:r>
              <a:rPr lang="en-US" altLang="zh-CN" sz="2200" dirty="0"/>
              <a:t>31</a:t>
            </a:r>
            <a:r>
              <a:rPr lang="zh-CN" altLang="en-US" sz="2200" dirty="0"/>
              <a:t>日止。创业租金补贴和创业开业补贴申报期截止至</a:t>
            </a:r>
            <a:r>
              <a:rPr lang="en-US" altLang="zh-CN" sz="2200" dirty="0"/>
              <a:t>2019</a:t>
            </a:r>
            <a:r>
              <a:rPr lang="zh-CN" altLang="en-US" sz="2200" dirty="0"/>
              <a:t>年</a:t>
            </a:r>
            <a:r>
              <a:rPr lang="en-US" altLang="zh-CN" sz="2200" dirty="0"/>
              <a:t>3</a:t>
            </a:r>
            <a:r>
              <a:rPr lang="zh-CN" altLang="en-US" sz="2200" dirty="0"/>
              <a:t>月</a:t>
            </a:r>
            <a:r>
              <a:rPr lang="en-US" altLang="zh-CN" sz="2200" dirty="0"/>
              <a:t>31</a:t>
            </a:r>
            <a:r>
              <a:rPr lang="zh-CN" altLang="en-US" sz="2200" dirty="0"/>
              <a:t>日</a:t>
            </a:r>
            <a:r>
              <a:rPr lang="zh-CN" altLang="en-US" sz="2200" dirty="0" smtClean="0"/>
              <a:t>。</a:t>
            </a:r>
            <a:endParaRPr lang="zh-CN" altLang="en-US" sz="2200" dirty="0"/>
          </a:p>
        </p:txBody>
      </p:sp>
    </p:spTree>
    <p:extLst>
      <p:ext uri="{BB962C8B-B14F-4D97-AF65-F5344CB8AC3E}">
        <p14:creationId xmlns:p14="http://schemas.microsoft.com/office/powerpoint/2010/main" val="1615854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23</a:t>
            </a:fld>
            <a:endParaRPr lang="zh-CN" altLang="en-US"/>
          </a:p>
        </p:txBody>
      </p:sp>
      <p:sp>
        <p:nvSpPr>
          <p:cNvPr id="3" name="流程图: 可选过程 2"/>
          <p:cNvSpPr/>
          <p:nvPr/>
        </p:nvSpPr>
        <p:spPr>
          <a:xfrm>
            <a:off x="2017967" y="2060848"/>
            <a:ext cx="5108067" cy="584775"/>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200" dirty="0" smtClean="0">
                <a:latin typeface="微软雅黑" pitchFamily="34" charset="-122"/>
                <a:ea typeface="微软雅黑" pitchFamily="34" charset="-122"/>
              </a:rPr>
              <a:t>园区创业带动就业补贴</a:t>
            </a:r>
            <a:endParaRPr lang="zh-CN" altLang="en-US" sz="3200" dirty="0">
              <a:latin typeface="微软雅黑" pitchFamily="34" charset="-122"/>
              <a:ea typeface="微软雅黑" pitchFamily="34" charset="-122"/>
            </a:endParaRPr>
          </a:p>
        </p:txBody>
      </p:sp>
      <p:sp>
        <p:nvSpPr>
          <p:cNvPr id="5" name="矩形 4"/>
          <p:cNvSpPr/>
          <p:nvPr/>
        </p:nvSpPr>
        <p:spPr>
          <a:xfrm>
            <a:off x="1259632" y="4221088"/>
            <a:ext cx="2304256" cy="5760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自主创业人员</a:t>
            </a:r>
            <a:endParaRPr lang="zh-CN" altLang="en-US" sz="2400" dirty="0">
              <a:latin typeface="微软雅黑" pitchFamily="34" charset="-122"/>
              <a:ea typeface="微软雅黑" pitchFamily="34" charset="-122"/>
            </a:endParaRPr>
          </a:p>
        </p:txBody>
      </p:sp>
      <p:sp>
        <p:nvSpPr>
          <p:cNvPr id="6" name="矩形 5"/>
          <p:cNvSpPr/>
          <p:nvPr/>
        </p:nvSpPr>
        <p:spPr>
          <a:xfrm>
            <a:off x="4644008" y="3068960"/>
            <a:ext cx="3194214" cy="5760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园区户籍高校毕业生</a:t>
            </a:r>
            <a:endParaRPr lang="zh-CN" altLang="en-US" sz="2400" dirty="0">
              <a:latin typeface="微软雅黑" pitchFamily="34" charset="-122"/>
              <a:ea typeface="微软雅黑" pitchFamily="34" charset="-122"/>
            </a:endParaRPr>
          </a:p>
        </p:txBody>
      </p:sp>
      <p:sp>
        <p:nvSpPr>
          <p:cNvPr id="7" name="矩形 6"/>
          <p:cNvSpPr/>
          <p:nvPr/>
        </p:nvSpPr>
        <p:spPr>
          <a:xfrm>
            <a:off x="4644008" y="5229200"/>
            <a:ext cx="3482246" cy="5760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园区户籍登记失业人员</a:t>
            </a:r>
            <a:endParaRPr lang="zh-CN" altLang="en-US" sz="2400" dirty="0">
              <a:latin typeface="微软雅黑" pitchFamily="34" charset="-122"/>
              <a:ea typeface="微软雅黑" pitchFamily="34" charset="-122"/>
            </a:endParaRPr>
          </a:p>
        </p:txBody>
      </p:sp>
      <p:sp>
        <p:nvSpPr>
          <p:cNvPr id="10" name="左右箭头 9"/>
          <p:cNvSpPr/>
          <p:nvPr/>
        </p:nvSpPr>
        <p:spPr>
          <a:xfrm rot="19574707" flipH="1">
            <a:off x="3548834" y="3606719"/>
            <a:ext cx="1008112" cy="360040"/>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12" name="左右箭头 11"/>
          <p:cNvSpPr/>
          <p:nvPr/>
        </p:nvSpPr>
        <p:spPr>
          <a:xfrm rot="2025293">
            <a:off x="3548834" y="5046879"/>
            <a:ext cx="1008112" cy="360040"/>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4" name="矩形 3"/>
          <p:cNvSpPr/>
          <p:nvPr/>
        </p:nvSpPr>
        <p:spPr>
          <a:xfrm>
            <a:off x="467544" y="476672"/>
            <a:ext cx="3312368"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39815625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24</a:t>
            </a:fld>
            <a:endParaRPr lang="zh-CN" altLang="en-US"/>
          </a:p>
        </p:txBody>
      </p:sp>
      <p:sp>
        <p:nvSpPr>
          <p:cNvPr id="3" name="TextBox 2"/>
          <p:cNvSpPr txBox="1"/>
          <p:nvPr/>
        </p:nvSpPr>
        <p:spPr>
          <a:xfrm>
            <a:off x="683568" y="1340768"/>
            <a:ext cx="399644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830883"/>
            <a:ext cx="7992888" cy="2462213"/>
          </a:xfrm>
          <a:prstGeom prst="rect">
            <a:avLst/>
          </a:prstGeom>
          <a:noFill/>
        </p:spPr>
        <p:txBody>
          <a:bodyPr wrap="square" rtlCol="0">
            <a:spAutoFit/>
          </a:bodyPr>
          <a:lstStyle/>
          <a:p>
            <a:r>
              <a:rPr lang="zh-CN" altLang="en-US" sz="2200" dirty="0" smtClean="0"/>
              <a:t>　　园区</a:t>
            </a:r>
            <a:r>
              <a:rPr lang="zh-CN" altLang="en-US" sz="2200" dirty="0"/>
              <a:t>户籍劳动年龄段内自主创业人员，并且符合以下条件：</a:t>
            </a:r>
          </a:p>
          <a:p>
            <a:r>
              <a:rPr lang="zh-CN" altLang="en-US" sz="2200" dirty="0" smtClean="0"/>
              <a:t>　</a:t>
            </a:r>
            <a:r>
              <a:rPr lang="en-US" altLang="zh-CN" sz="2200" dirty="0" smtClean="0"/>
              <a:t>1</a:t>
            </a:r>
            <a:r>
              <a:rPr lang="zh-CN" altLang="en-US" sz="2200" dirty="0"/>
              <a:t>．创业实体注册在苏州市区（包括园区、姑苏区、新区、吴中区、相城区、吴江区，以下简称苏州市区），已领取营业执照，持有税务登记证并在苏州市区缴纳社会保险；</a:t>
            </a:r>
          </a:p>
          <a:p>
            <a:r>
              <a:rPr lang="zh-CN" altLang="en-US" sz="2200" dirty="0" smtClean="0"/>
              <a:t>　</a:t>
            </a:r>
            <a:r>
              <a:rPr lang="en-US" altLang="zh-CN" sz="2200" dirty="0" smtClean="0"/>
              <a:t>2</a:t>
            </a:r>
            <a:r>
              <a:rPr lang="zh-CN" altLang="en-US" sz="2200" dirty="0"/>
              <a:t>．创业实体在</a:t>
            </a:r>
            <a:r>
              <a:rPr lang="en-US" altLang="zh-CN" sz="2200" dirty="0">
                <a:solidFill>
                  <a:srgbClr val="FF0000"/>
                </a:solidFill>
              </a:rPr>
              <a:t>2015</a:t>
            </a:r>
            <a:r>
              <a:rPr lang="zh-CN" altLang="en-US" sz="2200" dirty="0">
                <a:solidFill>
                  <a:srgbClr val="FF0000"/>
                </a:solidFill>
              </a:rPr>
              <a:t>年</a:t>
            </a:r>
            <a:r>
              <a:rPr lang="en-US" altLang="zh-CN" sz="2200" dirty="0">
                <a:solidFill>
                  <a:srgbClr val="FF0000"/>
                </a:solidFill>
              </a:rPr>
              <a:t>1</a:t>
            </a:r>
            <a:r>
              <a:rPr lang="zh-CN" altLang="en-US" sz="2200" dirty="0">
                <a:solidFill>
                  <a:srgbClr val="FF0000"/>
                </a:solidFill>
              </a:rPr>
              <a:t>月</a:t>
            </a:r>
            <a:r>
              <a:rPr lang="en-US" altLang="zh-CN" sz="2200" dirty="0">
                <a:solidFill>
                  <a:srgbClr val="FF0000"/>
                </a:solidFill>
              </a:rPr>
              <a:t>1</a:t>
            </a:r>
            <a:r>
              <a:rPr lang="zh-CN" altLang="en-US" sz="2200" dirty="0">
                <a:solidFill>
                  <a:srgbClr val="FF0000"/>
                </a:solidFill>
              </a:rPr>
              <a:t>日</a:t>
            </a:r>
            <a:r>
              <a:rPr lang="zh-CN" altLang="en-US" sz="2200" dirty="0"/>
              <a:t>以后新招用园区户籍高校毕业生和登记失业人员就业，与其签订</a:t>
            </a:r>
            <a:r>
              <a:rPr lang="en-US" altLang="zh-CN" sz="2200" dirty="0">
                <a:solidFill>
                  <a:srgbClr val="FF0000"/>
                </a:solidFill>
              </a:rPr>
              <a:t>1</a:t>
            </a:r>
            <a:r>
              <a:rPr lang="zh-CN" altLang="en-US" sz="2200" dirty="0">
                <a:solidFill>
                  <a:srgbClr val="FF0000"/>
                </a:solidFill>
              </a:rPr>
              <a:t>年</a:t>
            </a:r>
            <a:r>
              <a:rPr lang="zh-CN" altLang="en-US" sz="2200" dirty="0"/>
              <a:t>以上劳动合同并实际缴纳</a:t>
            </a:r>
            <a:r>
              <a:rPr lang="en-US" altLang="zh-CN" sz="2200" dirty="0"/>
              <a:t>1</a:t>
            </a:r>
            <a:r>
              <a:rPr lang="zh-CN" altLang="en-US" sz="2200" dirty="0"/>
              <a:t>年以上社会保险费。</a:t>
            </a:r>
          </a:p>
        </p:txBody>
      </p:sp>
      <p:cxnSp>
        <p:nvCxnSpPr>
          <p:cNvPr id="6" name="直接连接符 5"/>
          <p:cNvCxnSpPr/>
          <p:nvPr/>
        </p:nvCxnSpPr>
        <p:spPr>
          <a:xfrm>
            <a:off x="522000" y="4293096"/>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83568" y="4510281"/>
            <a:ext cx="3996444" cy="430887"/>
          </a:xfrm>
          <a:prstGeom prst="rect">
            <a:avLst/>
          </a:prstGeom>
          <a:noFill/>
        </p:spPr>
        <p:txBody>
          <a:bodyPr wrap="square" rtlCol="0">
            <a:spAutoFit/>
          </a:bodyPr>
          <a:lstStyle/>
          <a:p>
            <a:r>
              <a:rPr lang="zh-CN" altLang="en-US" sz="2200" dirty="0" smtClean="0"/>
              <a:t>二、补贴标准</a:t>
            </a:r>
            <a:endParaRPr lang="zh-CN" altLang="en-US" sz="2200" dirty="0"/>
          </a:p>
        </p:txBody>
      </p:sp>
      <p:sp>
        <p:nvSpPr>
          <p:cNvPr id="8" name="燕尾形 7"/>
          <p:cNvSpPr/>
          <p:nvPr/>
        </p:nvSpPr>
        <p:spPr>
          <a:xfrm>
            <a:off x="395536" y="4617712"/>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683568" y="4985300"/>
            <a:ext cx="7992888" cy="1107996"/>
          </a:xfrm>
          <a:prstGeom prst="rect">
            <a:avLst/>
          </a:prstGeom>
          <a:noFill/>
        </p:spPr>
        <p:txBody>
          <a:bodyPr wrap="square" rtlCol="0">
            <a:spAutoFit/>
          </a:bodyPr>
          <a:lstStyle/>
          <a:p>
            <a:r>
              <a:rPr lang="zh-CN" altLang="en-US" sz="2200" dirty="0" smtClean="0"/>
              <a:t>　　每年</a:t>
            </a:r>
            <a:r>
              <a:rPr lang="zh-CN" altLang="en-US" sz="2200" dirty="0"/>
              <a:t>每新增带动</a:t>
            </a:r>
            <a:r>
              <a:rPr lang="en-US" altLang="zh-CN" sz="2200" dirty="0"/>
              <a:t>1</a:t>
            </a:r>
            <a:r>
              <a:rPr lang="zh-CN" altLang="en-US" sz="2200" dirty="0"/>
              <a:t>人就业一次性给予</a:t>
            </a:r>
            <a:r>
              <a:rPr lang="en-US" altLang="zh-CN" sz="2200" dirty="0">
                <a:solidFill>
                  <a:srgbClr val="FF0000"/>
                </a:solidFill>
              </a:rPr>
              <a:t>3000</a:t>
            </a:r>
            <a:r>
              <a:rPr lang="zh-CN" altLang="en-US" sz="2200" dirty="0">
                <a:solidFill>
                  <a:srgbClr val="FF0000"/>
                </a:solidFill>
              </a:rPr>
              <a:t>元</a:t>
            </a:r>
            <a:r>
              <a:rPr lang="zh-CN" altLang="en-US" sz="2200" dirty="0"/>
              <a:t>创业带动就业补贴。同一用人单位对带动就业的同一人</a:t>
            </a:r>
            <a:r>
              <a:rPr lang="en-US" altLang="zh-CN" sz="2200" dirty="0"/>
              <a:t>3</a:t>
            </a:r>
            <a:r>
              <a:rPr lang="zh-CN" altLang="en-US" sz="2200" dirty="0"/>
              <a:t>年内</a:t>
            </a:r>
            <a:r>
              <a:rPr lang="zh-CN" altLang="en-US" sz="2200" dirty="0">
                <a:solidFill>
                  <a:srgbClr val="FF0000"/>
                </a:solidFill>
              </a:rPr>
              <a:t>只享受一次补贴</a:t>
            </a:r>
            <a:r>
              <a:rPr lang="zh-CN" altLang="en-US" sz="2200" dirty="0"/>
              <a:t>，且</a:t>
            </a:r>
            <a:r>
              <a:rPr lang="en-US" altLang="zh-CN" sz="2200" dirty="0"/>
              <a:t>3</a:t>
            </a:r>
            <a:r>
              <a:rPr lang="zh-CN" altLang="en-US" sz="2200" dirty="0"/>
              <a:t>年累计享受补贴最高为</a:t>
            </a:r>
            <a:r>
              <a:rPr lang="en-US" altLang="zh-CN" sz="2200" dirty="0">
                <a:solidFill>
                  <a:srgbClr val="FF0000"/>
                </a:solidFill>
              </a:rPr>
              <a:t>10</a:t>
            </a:r>
            <a:r>
              <a:rPr lang="zh-CN" altLang="en-US" sz="2200" dirty="0">
                <a:solidFill>
                  <a:srgbClr val="FF0000"/>
                </a:solidFill>
              </a:rPr>
              <a:t>万元</a:t>
            </a:r>
            <a:r>
              <a:rPr lang="zh-CN" altLang="en-US" sz="2200" dirty="0"/>
              <a:t>。</a:t>
            </a:r>
          </a:p>
        </p:txBody>
      </p:sp>
      <p:cxnSp>
        <p:nvCxnSpPr>
          <p:cNvPr id="10" name="直接连接符 9"/>
          <p:cNvCxnSpPr/>
          <p:nvPr/>
        </p:nvCxnSpPr>
        <p:spPr>
          <a:xfrm>
            <a:off x="522000" y="6093296"/>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3528" y="188640"/>
            <a:ext cx="5904656" cy="830997"/>
          </a:xfrm>
          <a:prstGeom prst="rect">
            <a:avLst/>
          </a:prstGeom>
          <a:noFill/>
        </p:spPr>
        <p:txBody>
          <a:bodyPr wrap="square" rtlCol="0">
            <a:spAutoFit/>
          </a:bodyPr>
          <a:lstStyle/>
          <a:p>
            <a:r>
              <a:rPr lang="zh-CN" altLang="en-US" sz="2400" dirty="0" smtClean="0"/>
              <a:t>四、苏州工业园区</a:t>
            </a:r>
            <a:endParaRPr lang="en-US" altLang="zh-CN" sz="2400" dirty="0" smtClean="0"/>
          </a:p>
          <a:p>
            <a:r>
              <a:rPr lang="zh-CN" altLang="en-US" sz="2400" dirty="0" smtClean="0"/>
              <a:t>创业带动就业补贴操作细则</a:t>
            </a:r>
            <a:endParaRPr lang="zh-CN" altLang="en-US" sz="2400" dirty="0"/>
          </a:p>
        </p:txBody>
      </p:sp>
    </p:spTree>
    <p:extLst>
      <p:ext uri="{BB962C8B-B14F-4D97-AF65-F5344CB8AC3E}">
        <p14:creationId xmlns:p14="http://schemas.microsoft.com/office/powerpoint/2010/main" val="25134106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25</a:t>
            </a:fld>
            <a:endParaRPr lang="zh-CN" altLang="en-US"/>
          </a:p>
        </p:txBody>
      </p:sp>
      <p:sp>
        <p:nvSpPr>
          <p:cNvPr id="3" name="TextBox 2"/>
          <p:cNvSpPr txBox="1"/>
          <p:nvPr/>
        </p:nvSpPr>
        <p:spPr>
          <a:xfrm>
            <a:off x="683568" y="1340768"/>
            <a:ext cx="4536504" cy="430887"/>
          </a:xfrm>
          <a:prstGeom prst="rect">
            <a:avLst/>
          </a:prstGeom>
          <a:noFill/>
        </p:spPr>
        <p:txBody>
          <a:bodyPr wrap="square" rtlCol="0">
            <a:spAutoFit/>
          </a:bodyPr>
          <a:lstStyle/>
          <a:p>
            <a:r>
              <a:rPr lang="zh-CN" altLang="en-US" sz="2200" dirty="0" smtClean="0"/>
              <a:t>三、补贴申请所需材料</a:t>
            </a:r>
            <a:endParaRPr lang="en-US" altLang="zh-CN" sz="2200" dirty="0" smtClean="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772816"/>
            <a:ext cx="7992888" cy="4493538"/>
          </a:xfrm>
          <a:prstGeom prst="rect">
            <a:avLst/>
          </a:prstGeom>
          <a:noFill/>
        </p:spPr>
        <p:txBody>
          <a:bodyPr wrap="square" rtlCol="0">
            <a:spAutoFit/>
          </a:bodyPr>
          <a:lstStyle/>
          <a:p>
            <a:r>
              <a:rPr lang="zh-CN" altLang="en-US" sz="2200" dirty="0" smtClean="0"/>
              <a:t>　　创业者</a:t>
            </a:r>
            <a:r>
              <a:rPr lang="zh-CN" altLang="en-US" sz="2200" dirty="0"/>
              <a:t>新增带动符合条件人员就业</a:t>
            </a:r>
            <a:r>
              <a:rPr lang="zh-CN" altLang="en-US" sz="2200" dirty="0">
                <a:solidFill>
                  <a:srgbClr val="FF0000"/>
                </a:solidFill>
              </a:rPr>
              <a:t>满</a:t>
            </a:r>
            <a:r>
              <a:rPr lang="en-US" altLang="zh-CN" sz="2200" dirty="0">
                <a:solidFill>
                  <a:srgbClr val="FF0000"/>
                </a:solidFill>
              </a:rPr>
              <a:t>1</a:t>
            </a:r>
            <a:r>
              <a:rPr lang="zh-CN" altLang="en-US" sz="2200" dirty="0">
                <a:solidFill>
                  <a:srgbClr val="FF0000"/>
                </a:solidFill>
              </a:rPr>
              <a:t>年</a:t>
            </a:r>
            <a:r>
              <a:rPr lang="zh-CN" altLang="en-US" sz="2200" dirty="0"/>
              <a:t>后携带以 下材料至户籍所在地的街道（社工委</a:t>
            </a:r>
            <a:r>
              <a:rPr lang="zh-CN" altLang="en-US" sz="2200" dirty="0" smtClean="0"/>
              <a:t>）提出</a:t>
            </a:r>
            <a:r>
              <a:rPr lang="zh-CN" altLang="en-US" sz="2200" dirty="0"/>
              <a:t>补贴申请：</a:t>
            </a:r>
          </a:p>
          <a:p>
            <a:r>
              <a:rPr lang="zh-CN" altLang="en-US" sz="2200" dirty="0"/>
              <a:t>（</a:t>
            </a:r>
            <a:r>
              <a:rPr lang="en-US" altLang="zh-CN" sz="2200" dirty="0"/>
              <a:t>1</a:t>
            </a:r>
            <a:r>
              <a:rPr lang="zh-CN" altLang="en-US" sz="2200" dirty="0"/>
              <a:t>）</a:t>
            </a:r>
            <a:r>
              <a:rPr lang="en-US" altLang="zh-CN" sz="2200" dirty="0" smtClean="0"/>
              <a:t>《</a:t>
            </a:r>
            <a:r>
              <a:rPr lang="zh-CN" altLang="en-US" sz="2200" dirty="0" smtClean="0"/>
              <a:t>创业</a:t>
            </a:r>
            <a:r>
              <a:rPr lang="zh-CN" altLang="en-US" sz="2200" dirty="0"/>
              <a:t>带动就业补贴申请表</a:t>
            </a:r>
            <a:r>
              <a:rPr lang="en-US" altLang="zh-CN" sz="2200" dirty="0"/>
              <a:t>》</a:t>
            </a:r>
            <a:r>
              <a:rPr lang="zh-CN" altLang="en-US" sz="2200" dirty="0"/>
              <a:t>；</a:t>
            </a:r>
          </a:p>
          <a:p>
            <a:r>
              <a:rPr lang="zh-CN" altLang="en-US" sz="2200" dirty="0"/>
              <a:t>（</a:t>
            </a:r>
            <a:r>
              <a:rPr lang="en-US" altLang="zh-CN" sz="2200" dirty="0"/>
              <a:t>2</a:t>
            </a:r>
            <a:r>
              <a:rPr lang="zh-CN" altLang="en-US" sz="2200" dirty="0"/>
              <a:t>）</a:t>
            </a:r>
            <a:r>
              <a:rPr lang="en-US" altLang="zh-CN" sz="2200" dirty="0" smtClean="0"/>
              <a:t>《</a:t>
            </a:r>
            <a:r>
              <a:rPr lang="zh-CN" altLang="en-US" sz="2200" dirty="0" smtClean="0"/>
              <a:t>创业</a:t>
            </a:r>
            <a:r>
              <a:rPr lang="zh-CN" altLang="en-US" sz="2200" dirty="0"/>
              <a:t>带动就业补贴花名册</a:t>
            </a:r>
            <a:r>
              <a:rPr lang="en-US" altLang="zh-CN" sz="2200" dirty="0"/>
              <a:t>》</a:t>
            </a:r>
            <a:r>
              <a:rPr lang="zh-CN" altLang="en-US" sz="2200" dirty="0"/>
              <a:t>；</a:t>
            </a:r>
          </a:p>
          <a:p>
            <a:r>
              <a:rPr lang="zh-CN" altLang="en-US" sz="2200" dirty="0"/>
              <a:t>（</a:t>
            </a:r>
            <a:r>
              <a:rPr lang="en-US" altLang="zh-CN" sz="2200" dirty="0"/>
              <a:t>3</a:t>
            </a:r>
            <a:r>
              <a:rPr lang="zh-CN" altLang="en-US" sz="2200" dirty="0"/>
              <a:t>）申请人身份证及户口簿；</a:t>
            </a:r>
          </a:p>
          <a:p>
            <a:r>
              <a:rPr lang="zh-CN" altLang="en-US" sz="2200" dirty="0"/>
              <a:t>（</a:t>
            </a:r>
            <a:r>
              <a:rPr lang="en-US" altLang="zh-CN" sz="2200" dirty="0"/>
              <a:t>4</a:t>
            </a:r>
            <a:r>
              <a:rPr lang="zh-CN" altLang="en-US" sz="2200" dirty="0"/>
              <a:t>）营业执照；</a:t>
            </a:r>
          </a:p>
          <a:p>
            <a:r>
              <a:rPr lang="zh-CN" altLang="en-US" sz="2200" dirty="0"/>
              <a:t>（</a:t>
            </a:r>
            <a:r>
              <a:rPr lang="en-US" altLang="zh-CN" sz="2200" dirty="0"/>
              <a:t>5</a:t>
            </a:r>
            <a:r>
              <a:rPr lang="zh-CN" altLang="en-US" sz="2200" dirty="0"/>
              <a:t>）社会保险登记证及缴费证明； </a:t>
            </a:r>
          </a:p>
          <a:p>
            <a:r>
              <a:rPr lang="zh-CN" altLang="en-US" sz="2200" dirty="0"/>
              <a:t>（</a:t>
            </a:r>
            <a:r>
              <a:rPr lang="en-US" altLang="zh-CN" sz="2200" dirty="0"/>
              <a:t>6</a:t>
            </a:r>
            <a:r>
              <a:rPr lang="zh-CN" altLang="en-US" sz="2200" dirty="0"/>
              <a:t>）税务登记证及纳税证明；</a:t>
            </a:r>
          </a:p>
          <a:p>
            <a:r>
              <a:rPr lang="zh-CN" altLang="en-US" sz="2200" dirty="0"/>
              <a:t>（</a:t>
            </a:r>
            <a:r>
              <a:rPr lang="en-US" altLang="zh-CN" sz="2200" dirty="0"/>
              <a:t>7</a:t>
            </a:r>
            <a:r>
              <a:rPr lang="zh-CN" altLang="en-US" sz="2200" dirty="0"/>
              <a:t>）吸纳园区户籍高校毕业生和登记失业人员就业的，须提供被吸纳就业者的户口簿、</a:t>
            </a:r>
            <a:r>
              <a:rPr lang="en-US" altLang="zh-CN" sz="2200" dirty="0"/>
              <a:t>《</a:t>
            </a:r>
            <a:r>
              <a:rPr lang="zh-CN" altLang="en-US" sz="2200" dirty="0"/>
              <a:t>就业失业登记证</a:t>
            </a:r>
            <a:r>
              <a:rPr lang="en-US" altLang="zh-CN" sz="2200" dirty="0"/>
              <a:t>》</a:t>
            </a:r>
            <a:r>
              <a:rPr lang="zh-CN" altLang="en-US" sz="2200" dirty="0"/>
              <a:t>、劳动合同、</a:t>
            </a:r>
            <a:r>
              <a:rPr lang="en-US" altLang="zh-CN" sz="2200" dirty="0"/>
              <a:t>1</a:t>
            </a:r>
            <a:r>
              <a:rPr lang="zh-CN" altLang="en-US" sz="2200" dirty="0"/>
              <a:t>年以上的社会保险缴费证明和相应的毕业证书；</a:t>
            </a:r>
          </a:p>
          <a:p>
            <a:r>
              <a:rPr lang="zh-CN" altLang="en-US" sz="2200" dirty="0"/>
              <a:t>（</a:t>
            </a:r>
            <a:r>
              <a:rPr lang="en-US" altLang="zh-CN" sz="2200" dirty="0"/>
              <a:t>8</a:t>
            </a:r>
            <a:r>
              <a:rPr lang="zh-CN" altLang="en-US" sz="2200" dirty="0"/>
              <a:t>）银行开户许可证；</a:t>
            </a:r>
          </a:p>
          <a:p>
            <a:r>
              <a:rPr lang="zh-CN" altLang="en-US" sz="2200" dirty="0"/>
              <a:t>（</a:t>
            </a:r>
            <a:r>
              <a:rPr lang="en-US" altLang="zh-CN" sz="2200" dirty="0"/>
              <a:t>9</a:t>
            </a:r>
            <a:r>
              <a:rPr lang="zh-CN" altLang="en-US" sz="2200" dirty="0"/>
              <a:t>）其他相关证明材料。</a:t>
            </a:r>
          </a:p>
        </p:txBody>
      </p:sp>
      <p:sp>
        <p:nvSpPr>
          <p:cNvPr id="6" name="TextBox 5"/>
          <p:cNvSpPr txBox="1"/>
          <p:nvPr/>
        </p:nvSpPr>
        <p:spPr>
          <a:xfrm>
            <a:off x="323528" y="188640"/>
            <a:ext cx="5904656" cy="830997"/>
          </a:xfrm>
          <a:prstGeom prst="rect">
            <a:avLst/>
          </a:prstGeom>
          <a:noFill/>
        </p:spPr>
        <p:txBody>
          <a:bodyPr wrap="square" rtlCol="0">
            <a:spAutoFit/>
          </a:bodyPr>
          <a:lstStyle/>
          <a:p>
            <a:r>
              <a:rPr lang="zh-CN" altLang="en-US" sz="2400" dirty="0" smtClean="0"/>
              <a:t>四、苏州工业园区</a:t>
            </a:r>
            <a:endParaRPr lang="en-US" altLang="zh-CN" sz="2400" dirty="0" smtClean="0"/>
          </a:p>
          <a:p>
            <a:r>
              <a:rPr lang="zh-CN" altLang="en-US" sz="2400" dirty="0" smtClean="0"/>
              <a:t>创业带动就业补贴操作细则</a:t>
            </a:r>
            <a:endParaRPr lang="zh-CN" altLang="en-US" sz="2400" dirty="0"/>
          </a:p>
        </p:txBody>
      </p:sp>
    </p:spTree>
    <p:extLst>
      <p:ext uri="{BB962C8B-B14F-4D97-AF65-F5344CB8AC3E}">
        <p14:creationId xmlns:p14="http://schemas.microsoft.com/office/powerpoint/2010/main" val="35423906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26</a:t>
            </a:fld>
            <a:endParaRPr lang="zh-CN" altLang="en-US"/>
          </a:p>
        </p:txBody>
      </p:sp>
      <p:sp>
        <p:nvSpPr>
          <p:cNvPr id="3" name="TextBox 2"/>
          <p:cNvSpPr txBox="1"/>
          <p:nvPr/>
        </p:nvSpPr>
        <p:spPr>
          <a:xfrm>
            <a:off x="323528" y="188640"/>
            <a:ext cx="5904656" cy="830997"/>
          </a:xfrm>
          <a:prstGeom prst="rect">
            <a:avLst/>
          </a:prstGeom>
          <a:noFill/>
        </p:spPr>
        <p:txBody>
          <a:bodyPr wrap="square" rtlCol="0">
            <a:spAutoFit/>
          </a:bodyPr>
          <a:lstStyle/>
          <a:p>
            <a:r>
              <a:rPr lang="zh-CN" altLang="en-US" sz="2400" dirty="0" smtClean="0"/>
              <a:t>四、苏州工业园区</a:t>
            </a:r>
            <a:endParaRPr lang="en-US" altLang="zh-CN" sz="2400" dirty="0" smtClean="0"/>
          </a:p>
          <a:p>
            <a:r>
              <a:rPr lang="zh-CN" altLang="en-US" sz="2400" dirty="0" smtClean="0"/>
              <a:t>创业带动就业补贴操作细则</a:t>
            </a:r>
            <a:endParaRPr lang="zh-CN" altLang="en-US" sz="2400" dirty="0"/>
          </a:p>
        </p:txBody>
      </p:sp>
      <p:sp>
        <p:nvSpPr>
          <p:cNvPr id="10" name="TextBox 9"/>
          <p:cNvSpPr txBox="1"/>
          <p:nvPr/>
        </p:nvSpPr>
        <p:spPr>
          <a:xfrm>
            <a:off x="611560" y="3489976"/>
            <a:ext cx="7992888" cy="1785104"/>
          </a:xfrm>
          <a:prstGeom prst="rect">
            <a:avLst/>
          </a:prstGeom>
          <a:noFill/>
        </p:spPr>
        <p:txBody>
          <a:bodyPr wrap="square" rtlCol="0">
            <a:spAutoFit/>
          </a:bodyPr>
          <a:lstStyle/>
          <a:p>
            <a:r>
              <a:rPr lang="en-US" altLang="zh-CN" sz="2200" b="1" dirty="0" smtClean="0"/>
              <a:t>3</a:t>
            </a:r>
            <a:r>
              <a:rPr lang="zh-CN" altLang="en-US" sz="2200" b="1" dirty="0" smtClean="0"/>
              <a:t>．</a:t>
            </a:r>
            <a:r>
              <a:rPr lang="zh-CN" altLang="en-US" sz="2200" dirty="0"/>
              <a:t>对已招用园区户籍就业困难人员，并按照</a:t>
            </a:r>
            <a:r>
              <a:rPr lang="en-US" altLang="zh-CN" sz="2200" dirty="0"/>
              <a:t>《</a:t>
            </a:r>
            <a:r>
              <a:rPr lang="zh-CN" altLang="en-US" sz="2200" dirty="0"/>
              <a:t>苏州工业园区创业人员自办实体吸纳就业困难人员补贴暂行办法</a:t>
            </a:r>
            <a:r>
              <a:rPr lang="en-US" altLang="zh-CN" sz="2200" dirty="0"/>
              <a:t>》</a:t>
            </a:r>
            <a:r>
              <a:rPr lang="zh-CN" altLang="en-US" sz="2200" dirty="0"/>
              <a:t>（苏园劳保</a:t>
            </a:r>
            <a:r>
              <a:rPr lang="en-US" altLang="zh-CN" sz="2200" dirty="0"/>
              <a:t>[2009]5</a:t>
            </a:r>
            <a:r>
              <a:rPr lang="zh-CN" altLang="en-US" sz="2200" dirty="0"/>
              <a:t>号文件）享受补贴的创业者，继续按原补贴标准享受至期满为止。期满后，对于吸纳同一就业者的，不得重复享受本补贴。</a:t>
            </a:r>
          </a:p>
        </p:txBody>
      </p:sp>
      <p:sp>
        <p:nvSpPr>
          <p:cNvPr id="7" name="TextBox 6"/>
          <p:cNvSpPr txBox="1"/>
          <p:nvPr/>
        </p:nvSpPr>
        <p:spPr>
          <a:xfrm>
            <a:off x="683568" y="1138454"/>
            <a:ext cx="4536504" cy="430887"/>
          </a:xfrm>
          <a:prstGeom prst="rect">
            <a:avLst/>
          </a:prstGeom>
          <a:noFill/>
        </p:spPr>
        <p:txBody>
          <a:bodyPr wrap="square" rtlCol="0">
            <a:spAutoFit/>
          </a:bodyPr>
          <a:lstStyle/>
          <a:p>
            <a:r>
              <a:rPr lang="zh-CN" altLang="en-US" sz="2200" dirty="0" smtClean="0"/>
              <a:t>四、其他事项</a:t>
            </a:r>
            <a:endParaRPr lang="en-US" altLang="zh-CN" sz="2200" dirty="0" smtClean="0"/>
          </a:p>
        </p:txBody>
      </p:sp>
      <p:sp>
        <p:nvSpPr>
          <p:cNvPr id="11" name="燕尾形 10"/>
          <p:cNvSpPr/>
          <p:nvPr/>
        </p:nvSpPr>
        <p:spPr>
          <a:xfrm>
            <a:off x="395536" y="1238436"/>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611560" y="1569450"/>
            <a:ext cx="7632848" cy="1920526"/>
          </a:xfrm>
          <a:prstGeom prst="rect">
            <a:avLst/>
          </a:prstGeom>
        </p:spPr>
        <p:txBody>
          <a:bodyPr wrap="square">
            <a:spAutoFit/>
          </a:bodyPr>
          <a:lstStyle/>
          <a:p>
            <a:pPr>
              <a:lnSpc>
                <a:spcPct val="90000"/>
              </a:lnSpc>
              <a:buFontTx/>
              <a:buNone/>
            </a:pPr>
            <a:r>
              <a:rPr lang="en-US" altLang="zh-CN" sz="2200" b="1" dirty="0"/>
              <a:t>1.“</a:t>
            </a:r>
            <a:r>
              <a:rPr lang="zh-CN" altLang="en-US" sz="2200" b="1" dirty="0"/>
              <a:t>园区户籍高校毕业生”</a:t>
            </a:r>
            <a:r>
              <a:rPr lang="zh-CN" altLang="en-US" sz="2200" dirty="0"/>
              <a:t>是指园区户籍、毕业离校</a:t>
            </a:r>
            <a:r>
              <a:rPr lang="zh-CN" altLang="en-US" sz="2200" b="1" dirty="0"/>
              <a:t>未满一年</a:t>
            </a:r>
            <a:r>
              <a:rPr lang="zh-CN" altLang="en-US" sz="2200" dirty="0"/>
              <a:t>（毕业离校时间以</a:t>
            </a:r>
            <a:r>
              <a:rPr lang="zh-CN" altLang="en-US" sz="2200" dirty="0" smtClean="0"/>
              <a:t>毕业证书</a:t>
            </a:r>
            <a:r>
              <a:rPr lang="zh-CN" altLang="en-US" sz="2200" dirty="0"/>
              <a:t>上的发证日期为准）的全日制普通高等学校大专（含高职）及以上学历</a:t>
            </a:r>
            <a:r>
              <a:rPr lang="zh-CN" altLang="en-US" sz="2200" dirty="0" smtClean="0"/>
              <a:t>毕业生。</a:t>
            </a:r>
            <a:endParaRPr lang="zh-CN" altLang="en-US" sz="2200" dirty="0"/>
          </a:p>
          <a:p>
            <a:pPr>
              <a:lnSpc>
                <a:spcPct val="90000"/>
              </a:lnSpc>
              <a:buFontTx/>
              <a:buNone/>
            </a:pPr>
            <a:r>
              <a:rPr lang="en-US" altLang="zh-CN" sz="2200" b="1" dirty="0" smtClean="0"/>
              <a:t>2</a:t>
            </a:r>
            <a:r>
              <a:rPr lang="en-US" altLang="zh-CN" sz="2200" b="1" dirty="0"/>
              <a:t>.“</a:t>
            </a:r>
            <a:r>
              <a:rPr lang="zh-CN" altLang="en-US" sz="2200" b="1" dirty="0"/>
              <a:t>园区户籍登记失业人员”</a:t>
            </a:r>
            <a:r>
              <a:rPr lang="zh-CN" altLang="en-US" sz="2200" dirty="0"/>
              <a:t>是指经核实确实处于失业状态，且在户籍所在社区劳动</a:t>
            </a:r>
            <a:r>
              <a:rPr lang="zh-CN" altLang="en-US" sz="2200" dirty="0" smtClean="0"/>
              <a:t>保障</a:t>
            </a:r>
            <a:r>
              <a:rPr lang="zh-CN" altLang="en-US" sz="2200" dirty="0"/>
              <a:t>服务机构已办理失业登记的园区户籍</a:t>
            </a:r>
            <a:r>
              <a:rPr lang="zh-CN" altLang="en-US" sz="2200" dirty="0" smtClean="0"/>
              <a:t>人员。</a:t>
            </a:r>
            <a:endParaRPr lang="zh-CN" altLang="en-US" sz="2200" dirty="0"/>
          </a:p>
        </p:txBody>
      </p:sp>
      <p:sp>
        <p:nvSpPr>
          <p:cNvPr id="8" name="矩形 7"/>
          <p:cNvSpPr/>
          <p:nvPr/>
        </p:nvSpPr>
        <p:spPr>
          <a:xfrm>
            <a:off x="683568" y="5275080"/>
            <a:ext cx="7765623" cy="430887"/>
          </a:xfrm>
          <a:prstGeom prst="rect">
            <a:avLst/>
          </a:prstGeom>
        </p:spPr>
        <p:txBody>
          <a:bodyPr wrap="square">
            <a:spAutoFit/>
          </a:bodyPr>
          <a:lstStyle/>
          <a:p>
            <a:r>
              <a:rPr lang="en-US" altLang="zh-CN" sz="2200" b="1" dirty="0" smtClean="0"/>
              <a:t>4</a:t>
            </a:r>
            <a:r>
              <a:rPr lang="zh-CN" altLang="en-US" sz="2200" b="1" dirty="0" smtClean="0"/>
              <a:t>．</a:t>
            </a:r>
            <a:r>
              <a:rPr lang="zh-CN" altLang="en-US" sz="2200" dirty="0"/>
              <a:t>国家限制的行业不予享受补贴，如：桑拿、网吧、按摩等。</a:t>
            </a:r>
          </a:p>
        </p:txBody>
      </p:sp>
      <p:sp>
        <p:nvSpPr>
          <p:cNvPr id="9" name="TextBox 8"/>
          <p:cNvSpPr txBox="1"/>
          <p:nvPr/>
        </p:nvSpPr>
        <p:spPr>
          <a:xfrm>
            <a:off x="683568" y="5731065"/>
            <a:ext cx="7992888" cy="769441"/>
          </a:xfrm>
          <a:prstGeom prst="rect">
            <a:avLst/>
          </a:prstGeom>
          <a:noFill/>
        </p:spPr>
        <p:txBody>
          <a:bodyPr wrap="square" rtlCol="0">
            <a:spAutoFit/>
          </a:bodyPr>
          <a:lstStyle/>
          <a:p>
            <a:r>
              <a:rPr lang="en-US" altLang="zh-CN" sz="2200" b="1" dirty="0" smtClean="0"/>
              <a:t>5</a:t>
            </a:r>
            <a:r>
              <a:rPr lang="zh-CN" altLang="en-US" sz="2200" b="1" dirty="0" smtClean="0"/>
              <a:t>．</a:t>
            </a:r>
            <a:r>
              <a:rPr lang="zh-CN" altLang="en-US" sz="2200" dirty="0"/>
              <a:t>本细则自</a:t>
            </a:r>
            <a:r>
              <a:rPr lang="en-US" altLang="zh-CN" sz="2200" dirty="0"/>
              <a:t>2015 </a:t>
            </a:r>
            <a:r>
              <a:rPr lang="zh-CN" altLang="en-US" sz="2200" dirty="0"/>
              <a:t>年</a:t>
            </a:r>
            <a:r>
              <a:rPr lang="en-US" altLang="zh-CN" sz="2200" dirty="0"/>
              <a:t>1</a:t>
            </a:r>
            <a:r>
              <a:rPr lang="zh-CN" altLang="en-US" sz="2200" dirty="0"/>
              <a:t>月</a:t>
            </a:r>
            <a:r>
              <a:rPr lang="en-US" altLang="zh-CN" sz="2200" dirty="0"/>
              <a:t>1</a:t>
            </a:r>
            <a:r>
              <a:rPr lang="zh-CN" altLang="en-US" sz="2200" dirty="0"/>
              <a:t>日起实施，实行期限至</a:t>
            </a:r>
            <a:r>
              <a:rPr lang="en-US" altLang="zh-CN" sz="2200" dirty="0"/>
              <a:t>2017</a:t>
            </a:r>
            <a:r>
              <a:rPr lang="zh-CN" altLang="en-US" sz="2200" dirty="0"/>
              <a:t>年</a:t>
            </a:r>
            <a:r>
              <a:rPr lang="en-US" altLang="zh-CN" sz="2200" dirty="0"/>
              <a:t>12</a:t>
            </a:r>
            <a:r>
              <a:rPr lang="zh-CN" altLang="en-US" sz="2200" dirty="0"/>
              <a:t>月</a:t>
            </a:r>
            <a:r>
              <a:rPr lang="en-US" altLang="zh-CN" sz="2200" dirty="0"/>
              <a:t>31</a:t>
            </a:r>
            <a:r>
              <a:rPr lang="zh-CN" altLang="en-US" sz="2200" dirty="0"/>
              <a:t>日止。申报享受补贴政策期截止日为</a:t>
            </a:r>
            <a:r>
              <a:rPr lang="en-US" altLang="zh-CN" sz="2200" dirty="0"/>
              <a:t>2019</a:t>
            </a:r>
            <a:r>
              <a:rPr lang="zh-CN" altLang="en-US" sz="2200" dirty="0"/>
              <a:t>年</a:t>
            </a:r>
            <a:r>
              <a:rPr lang="en-US" altLang="zh-CN" sz="2200" dirty="0"/>
              <a:t>3</a:t>
            </a:r>
            <a:r>
              <a:rPr lang="zh-CN" altLang="en-US" sz="2200" dirty="0"/>
              <a:t>月</a:t>
            </a:r>
            <a:r>
              <a:rPr lang="en-US" altLang="zh-CN" sz="2200" dirty="0"/>
              <a:t>31</a:t>
            </a:r>
            <a:r>
              <a:rPr lang="zh-CN" altLang="en-US" sz="2200" dirty="0" smtClean="0"/>
              <a:t>日</a:t>
            </a:r>
            <a:r>
              <a:rPr lang="zh-CN" altLang="en-US" sz="2200" dirty="0"/>
              <a:t>。</a:t>
            </a:r>
          </a:p>
        </p:txBody>
      </p:sp>
    </p:spTree>
    <p:extLst>
      <p:ext uri="{BB962C8B-B14F-4D97-AF65-F5344CB8AC3E}">
        <p14:creationId xmlns:p14="http://schemas.microsoft.com/office/powerpoint/2010/main" val="1206848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27</a:t>
            </a:fld>
            <a:endParaRPr lang="zh-CN" altLang="en-US"/>
          </a:p>
        </p:txBody>
      </p:sp>
      <p:sp>
        <p:nvSpPr>
          <p:cNvPr id="3" name="流程图: 可选过程 2"/>
          <p:cNvSpPr/>
          <p:nvPr/>
        </p:nvSpPr>
        <p:spPr>
          <a:xfrm>
            <a:off x="1048109" y="2060848"/>
            <a:ext cx="7047783"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园区就业困难群体实名制动态管理</a:t>
            </a:r>
            <a:endParaRPr lang="zh-CN" altLang="en-US" sz="3200" dirty="0">
              <a:latin typeface="+mj-ea"/>
              <a:ea typeface="+mj-ea"/>
            </a:endParaRPr>
          </a:p>
        </p:txBody>
      </p:sp>
      <p:sp>
        <p:nvSpPr>
          <p:cNvPr id="4" name="十字箭头 3"/>
          <p:cNvSpPr/>
          <p:nvPr/>
        </p:nvSpPr>
        <p:spPr>
          <a:xfrm rot="2700000">
            <a:off x="3815479" y="3851070"/>
            <a:ext cx="1342563" cy="1342563"/>
          </a:xfrm>
          <a:prstGeom prst="quadArrow">
            <a:avLst>
              <a:gd name="adj1" fmla="val 5007"/>
              <a:gd name="adj2" fmla="val 9365"/>
              <a:gd name="adj3" fmla="val 22086"/>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a:p>
        </p:txBody>
      </p:sp>
      <p:sp>
        <p:nvSpPr>
          <p:cNvPr id="5" name="矩形 4"/>
          <p:cNvSpPr/>
          <p:nvPr/>
        </p:nvSpPr>
        <p:spPr>
          <a:xfrm>
            <a:off x="1403648" y="2996952"/>
            <a:ext cx="2088232" cy="115212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a:latin typeface="+mj-ea"/>
                <a:ea typeface="+mj-ea"/>
              </a:rPr>
              <a:t>经园区认定的就业困难</a:t>
            </a:r>
            <a:r>
              <a:rPr lang="zh-CN" altLang="en-US" sz="2400" dirty="0" smtClean="0">
                <a:latin typeface="+mj-ea"/>
                <a:ea typeface="+mj-ea"/>
              </a:rPr>
              <a:t>人员</a:t>
            </a:r>
            <a:endParaRPr lang="zh-CN" altLang="en-US" sz="2400" dirty="0">
              <a:latin typeface="+mj-ea"/>
              <a:ea typeface="+mj-ea"/>
            </a:endParaRPr>
          </a:p>
        </p:txBody>
      </p:sp>
      <p:sp>
        <p:nvSpPr>
          <p:cNvPr id="6" name="矩形 5"/>
          <p:cNvSpPr/>
          <p:nvPr/>
        </p:nvSpPr>
        <p:spPr>
          <a:xfrm>
            <a:off x="1403648" y="4797152"/>
            <a:ext cx="2088232" cy="115212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a:latin typeface="+mj-ea"/>
                <a:ea typeface="+mj-ea"/>
              </a:rPr>
              <a:t>困难家庭的高校毕业生</a:t>
            </a:r>
          </a:p>
        </p:txBody>
      </p:sp>
      <p:sp>
        <p:nvSpPr>
          <p:cNvPr id="7" name="矩形 6"/>
          <p:cNvSpPr/>
          <p:nvPr/>
        </p:nvSpPr>
        <p:spPr>
          <a:xfrm>
            <a:off x="5636722" y="2996952"/>
            <a:ext cx="2088232" cy="115212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a:latin typeface="+mj-ea"/>
                <a:ea typeface="+mj-ea"/>
              </a:rPr>
              <a:t>被征地农民中的未</a:t>
            </a:r>
            <a:r>
              <a:rPr lang="zh-CN" altLang="en-US" sz="2400" dirty="0" smtClean="0">
                <a:latin typeface="+mj-ea"/>
                <a:ea typeface="+mj-ea"/>
              </a:rPr>
              <a:t>就业</a:t>
            </a:r>
            <a:r>
              <a:rPr lang="zh-CN" altLang="en-US" sz="2400" dirty="0">
                <a:latin typeface="+mj-ea"/>
                <a:ea typeface="+mj-ea"/>
              </a:rPr>
              <a:t>人员</a:t>
            </a:r>
          </a:p>
        </p:txBody>
      </p:sp>
      <p:sp>
        <p:nvSpPr>
          <p:cNvPr id="8" name="矩形 7"/>
          <p:cNvSpPr/>
          <p:nvPr/>
        </p:nvSpPr>
        <p:spPr>
          <a:xfrm>
            <a:off x="5276682" y="4797152"/>
            <a:ext cx="2808312" cy="1152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a:latin typeface="+mj-ea"/>
                <a:ea typeface="+mj-ea"/>
              </a:rPr>
              <a:t>被征地农民中的未正常缴纳社会保险的灵活就业人员</a:t>
            </a:r>
          </a:p>
        </p:txBody>
      </p:sp>
      <p:sp>
        <p:nvSpPr>
          <p:cNvPr id="9" name="矩形 8"/>
          <p:cNvSpPr/>
          <p:nvPr/>
        </p:nvSpPr>
        <p:spPr>
          <a:xfrm>
            <a:off x="467544" y="411115"/>
            <a:ext cx="3486100"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509308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188640"/>
            <a:ext cx="5760640" cy="830997"/>
          </a:xfrm>
          <a:prstGeom prst="rect">
            <a:avLst/>
          </a:prstGeom>
          <a:noFill/>
        </p:spPr>
        <p:txBody>
          <a:bodyPr wrap="square" rtlCol="0">
            <a:spAutoFit/>
          </a:bodyPr>
          <a:lstStyle/>
          <a:p>
            <a:r>
              <a:rPr lang="zh-CN" altLang="en-US" sz="2400" dirty="0" smtClean="0"/>
              <a:t>五、苏州工业园区</a:t>
            </a:r>
            <a:endParaRPr lang="en-US" altLang="zh-CN" sz="2400" dirty="0" smtClean="0"/>
          </a:p>
          <a:p>
            <a:r>
              <a:rPr lang="zh-CN" altLang="en-US" sz="2400" dirty="0" smtClean="0"/>
              <a:t>就业困难群体实名制动态管理操作细则</a:t>
            </a:r>
            <a:endParaRPr lang="zh-CN" altLang="en-US" sz="2400" dirty="0"/>
          </a:p>
        </p:txBody>
      </p:sp>
      <p:sp>
        <p:nvSpPr>
          <p:cNvPr id="2" name="灯片编号占位符 1"/>
          <p:cNvSpPr>
            <a:spLocks noGrp="1"/>
          </p:cNvSpPr>
          <p:nvPr>
            <p:ph type="sldNum" sz="quarter" idx="12"/>
          </p:nvPr>
        </p:nvSpPr>
        <p:spPr/>
        <p:txBody>
          <a:bodyPr/>
          <a:lstStyle/>
          <a:p>
            <a:fld id="{19E37A96-64C7-4FBE-934B-1408D9749ACF}" type="slidenum">
              <a:rPr lang="zh-CN" altLang="en-US" smtClean="0"/>
              <a:pPr/>
              <a:t>28</a:t>
            </a:fld>
            <a:endParaRPr lang="zh-CN" altLang="en-US"/>
          </a:p>
        </p:txBody>
      </p:sp>
      <p:sp>
        <p:nvSpPr>
          <p:cNvPr id="3" name="TextBox 2"/>
          <p:cNvSpPr txBox="1"/>
          <p:nvPr/>
        </p:nvSpPr>
        <p:spPr>
          <a:xfrm>
            <a:off x="683568" y="1112077"/>
            <a:ext cx="3996444" cy="430887"/>
          </a:xfrm>
          <a:prstGeom prst="rect">
            <a:avLst/>
          </a:prstGeom>
          <a:noFill/>
        </p:spPr>
        <p:txBody>
          <a:bodyPr wrap="square" rtlCol="0">
            <a:spAutoFit/>
          </a:bodyPr>
          <a:lstStyle/>
          <a:p>
            <a:r>
              <a:rPr lang="zh-CN" altLang="en-US" sz="2200" dirty="0" smtClean="0"/>
              <a:t>一、实名制动态管理对象</a:t>
            </a:r>
            <a:endParaRPr lang="zh-CN" altLang="en-US" sz="2200" dirty="0"/>
          </a:p>
        </p:txBody>
      </p:sp>
      <p:sp>
        <p:nvSpPr>
          <p:cNvPr id="4" name="燕尾形 3"/>
          <p:cNvSpPr/>
          <p:nvPr/>
        </p:nvSpPr>
        <p:spPr>
          <a:xfrm>
            <a:off x="395536" y="1229643"/>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63534" y="1542964"/>
            <a:ext cx="7992888" cy="1785104"/>
          </a:xfrm>
          <a:prstGeom prst="rect">
            <a:avLst/>
          </a:prstGeom>
          <a:noFill/>
        </p:spPr>
        <p:txBody>
          <a:bodyPr wrap="square" rtlCol="0">
            <a:spAutoFit/>
          </a:bodyPr>
          <a:lstStyle/>
          <a:p>
            <a:r>
              <a:rPr lang="zh-CN" altLang="en-US" sz="2200" dirty="0"/>
              <a:t>实名制动态管理对象为就业困难群体，主要包括：</a:t>
            </a:r>
          </a:p>
          <a:p>
            <a:r>
              <a:rPr lang="en-US" altLang="zh-CN" sz="2200" dirty="0"/>
              <a:t>1</a:t>
            </a:r>
            <a:r>
              <a:rPr lang="zh-CN" altLang="en-US" sz="2200" dirty="0"/>
              <a:t>．经园区认定的就业困难人员；</a:t>
            </a:r>
          </a:p>
          <a:p>
            <a:r>
              <a:rPr lang="en-US" altLang="zh-CN" sz="2200" dirty="0"/>
              <a:t>2</a:t>
            </a:r>
            <a:r>
              <a:rPr lang="zh-CN" altLang="en-US" sz="2200" dirty="0"/>
              <a:t>．困难家庭的高校毕业生；</a:t>
            </a:r>
          </a:p>
          <a:p>
            <a:r>
              <a:rPr lang="en-US" altLang="zh-CN" sz="2200" dirty="0"/>
              <a:t>3</a:t>
            </a:r>
            <a:r>
              <a:rPr lang="zh-CN" altLang="en-US" sz="2200" dirty="0"/>
              <a:t>．被征地农民中的未就业人员；</a:t>
            </a:r>
          </a:p>
          <a:p>
            <a:r>
              <a:rPr lang="en-US" altLang="zh-CN" sz="2200" dirty="0"/>
              <a:t>4</a:t>
            </a:r>
            <a:r>
              <a:rPr lang="zh-CN" altLang="en-US" sz="2200" dirty="0"/>
              <a:t>．被征地农民中的未正常缴纳社会保险的灵活就业人员。</a:t>
            </a:r>
          </a:p>
        </p:txBody>
      </p:sp>
      <p:cxnSp>
        <p:nvCxnSpPr>
          <p:cNvPr id="6" name="直接连接符 5"/>
          <p:cNvCxnSpPr/>
          <p:nvPr/>
        </p:nvCxnSpPr>
        <p:spPr>
          <a:xfrm>
            <a:off x="503548" y="3328068"/>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8" name="燕尾形 7"/>
          <p:cNvSpPr/>
          <p:nvPr/>
        </p:nvSpPr>
        <p:spPr>
          <a:xfrm>
            <a:off x="424387" y="3465584"/>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737656" y="3358153"/>
            <a:ext cx="5328592" cy="430887"/>
          </a:xfrm>
          <a:prstGeom prst="rect">
            <a:avLst/>
          </a:prstGeom>
          <a:noFill/>
        </p:spPr>
        <p:txBody>
          <a:bodyPr wrap="square" rtlCol="0">
            <a:spAutoFit/>
          </a:bodyPr>
          <a:lstStyle/>
          <a:p>
            <a:r>
              <a:rPr lang="zh-CN" altLang="en-US" sz="2200" dirty="0" smtClean="0"/>
              <a:t>二、实名制动态管理对象的认定标准</a:t>
            </a:r>
            <a:endParaRPr lang="zh-CN" altLang="en-US" sz="2200" dirty="0"/>
          </a:p>
        </p:txBody>
      </p:sp>
      <p:sp>
        <p:nvSpPr>
          <p:cNvPr id="10" name="TextBox 9"/>
          <p:cNvSpPr txBox="1"/>
          <p:nvPr/>
        </p:nvSpPr>
        <p:spPr>
          <a:xfrm>
            <a:off x="511003" y="3769267"/>
            <a:ext cx="8676964" cy="2800767"/>
          </a:xfrm>
          <a:prstGeom prst="rect">
            <a:avLst/>
          </a:prstGeom>
          <a:noFill/>
        </p:spPr>
        <p:txBody>
          <a:bodyPr wrap="square" rtlCol="0">
            <a:spAutoFit/>
          </a:bodyPr>
          <a:lstStyle/>
          <a:p>
            <a:r>
              <a:rPr lang="en-US" altLang="zh-CN" sz="2200" dirty="0"/>
              <a:t>1</a:t>
            </a:r>
            <a:r>
              <a:rPr lang="zh-CN" altLang="en-US" sz="2200" dirty="0" smtClean="0"/>
              <a:t>．经</a:t>
            </a:r>
            <a:r>
              <a:rPr lang="zh-CN" altLang="en-US" sz="2200" dirty="0"/>
              <a:t>园区认定的以下</a:t>
            </a:r>
            <a:r>
              <a:rPr lang="en-US" altLang="zh-CN" sz="2200" dirty="0">
                <a:solidFill>
                  <a:srgbClr val="FF0000"/>
                </a:solidFill>
              </a:rPr>
              <a:t>7</a:t>
            </a:r>
            <a:r>
              <a:rPr lang="zh-CN" altLang="en-US" sz="2200" dirty="0">
                <a:solidFill>
                  <a:srgbClr val="FF0000"/>
                </a:solidFill>
              </a:rPr>
              <a:t>类</a:t>
            </a:r>
            <a:r>
              <a:rPr lang="zh-CN" altLang="en-US" sz="2200" dirty="0"/>
              <a:t>就业困难人员：</a:t>
            </a:r>
          </a:p>
          <a:p>
            <a:r>
              <a:rPr lang="zh-CN" altLang="en-US" sz="2200" dirty="0"/>
              <a:t>（</a:t>
            </a:r>
            <a:r>
              <a:rPr lang="en-US" altLang="zh-CN" sz="2200" dirty="0"/>
              <a:t>1</a:t>
            </a:r>
            <a:r>
              <a:rPr lang="zh-CN" altLang="en-US" sz="2200" dirty="0"/>
              <a:t>）享受最低生活保障人员；</a:t>
            </a:r>
          </a:p>
          <a:p>
            <a:r>
              <a:rPr lang="zh-CN" altLang="en-US" sz="2200" dirty="0"/>
              <a:t>（</a:t>
            </a:r>
            <a:r>
              <a:rPr lang="en-US" altLang="zh-CN" sz="2200" dirty="0"/>
              <a:t>2</a:t>
            </a:r>
            <a:r>
              <a:rPr lang="zh-CN" altLang="en-US" sz="2200" dirty="0"/>
              <a:t>）女</a:t>
            </a:r>
            <a:r>
              <a:rPr lang="en-US" altLang="zh-CN" sz="2200" dirty="0"/>
              <a:t>40</a:t>
            </a:r>
            <a:r>
              <a:rPr lang="zh-CN" altLang="en-US" sz="2200" dirty="0"/>
              <a:t>周岁和男</a:t>
            </a:r>
            <a:r>
              <a:rPr lang="en-US" altLang="zh-CN" sz="2200" dirty="0"/>
              <a:t>48</a:t>
            </a:r>
            <a:r>
              <a:rPr lang="zh-CN" altLang="en-US" sz="2200" dirty="0"/>
              <a:t>周岁及以上人员；</a:t>
            </a:r>
          </a:p>
          <a:p>
            <a:r>
              <a:rPr lang="zh-CN" altLang="en-US" sz="2200" dirty="0"/>
              <a:t>（</a:t>
            </a:r>
            <a:r>
              <a:rPr lang="en-US" altLang="zh-CN" sz="2200" dirty="0"/>
              <a:t>3</a:t>
            </a:r>
            <a:r>
              <a:rPr lang="zh-CN" altLang="en-US" sz="2200" dirty="0"/>
              <a:t>）特困职工家庭人员；</a:t>
            </a:r>
          </a:p>
          <a:p>
            <a:r>
              <a:rPr lang="zh-CN" altLang="en-US" sz="2200" dirty="0"/>
              <a:t>（</a:t>
            </a:r>
            <a:r>
              <a:rPr lang="en-US" altLang="zh-CN" sz="2200" dirty="0"/>
              <a:t>4</a:t>
            </a:r>
            <a:r>
              <a:rPr lang="zh-CN" altLang="en-US" sz="2200" dirty="0"/>
              <a:t>）城镇零就业家庭和农村零转移贫困家庭人员；</a:t>
            </a:r>
          </a:p>
          <a:p>
            <a:r>
              <a:rPr lang="zh-CN" altLang="en-US" sz="2200" dirty="0"/>
              <a:t>（</a:t>
            </a:r>
            <a:r>
              <a:rPr lang="en-US" altLang="zh-CN" sz="2200" dirty="0"/>
              <a:t>5</a:t>
            </a:r>
            <a:r>
              <a:rPr lang="zh-CN" altLang="en-US" sz="2200" dirty="0"/>
              <a:t>）残疾人员；</a:t>
            </a:r>
          </a:p>
          <a:p>
            <a:r>
              <a:rPr lang="zh-CN" altLang="en-US" sz="2200" dirty="0"/>
              <a:t>（</a:t>
            </a:r>
            <a:r>
              <a:rPr lang="en-US" altLang="zh-CN" sz="2200" dirty="0"/>
              <a:t>6</a:t>
            </a:r>
            <a:r>
              <a:rPr lang="zh-CN" altLang="en-US" sz="2200" dirty="0"/>
              <a:t>）女</a:t>
            </a:r>
            <a:r>
              <a:rPr lang="en-US" altLang="zh-CN" sz="2200" dirty="0"/>
              <a:t>35</a:t>
            </a:r>
            <a:r>
              <a:rPr lang="zh-CN" altLang="en-US" sz="2200" dirty="0"/>
              <a:t>周岁和男</a:t>
            </a:r>
            <a:r>
              <a:rPr lang="en-US" altLang="zh-CN" sz="2200" dirty="0"/>
              <a:t>45</a:t>
            </a:r>
            <a:r>
              <a:rPr lang="zh-CN" altLang="en-US" sz="2200" dirty="0"/>
              <a:t>周岁以上的被征地农民；</a:t>
            </a:r>
          </a:p>
          <a:p>
            <a:r>
              <a:rPr lang="zh-CN" altLang="en-US" sz="2200" dirty="0"/>
              <a:t>（</a:t>
            </a:r>
            <a:r>
              <a:rPr lang="en-US" altLang="zh-CN" sz="2200" dirty="0"/>
              <a:t>7</a:t>
            </a:r>
            <a:r>
              <a:rPr lang="zh-CN" altLang="en-US" sz="2200" dirty="0"/>
              <a:t>）女</a:t>
            </a:r>
            <a:r>
              <a:rPr lang="en-US" altLang="zh-CN" sz="2200" dirty="0"/>
              <a:t>35</a:t>
            </a:r>
            <a:r>
              <a:rPr lang="zh-CN" altLang="en-US" sz="2200" dirty="0"/>
              <a:t>周岁和男</a:t>
            </a:r>
            <a:r>
              <a:rPr lang="en-US" altLang="zh-CN" sz="2200" dirty="0"/>
              <a:t>45</a:t>
            </a:r>
            <a:r>
              <a:rPr lang="zh-CN" altLang="en-US" sz="2200" dirty="0"/>
              <a:t>周岁以上失业登记后连续失业一年及以上人员。</a:t>
            </a:r>
          </a:p>
        </p:txBody>
      </p:sp>
    </p:spTree>
    <p:extLst>
      <p:ext uri="{BB962C8B-B14F-4D97-AF65-F5344CB8AC3E}">
        <p14:creationId xmlns:p14="http://schemas.microsoft.com/office/powerpoint/2010/main" val="28462422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29</a:t>
            </a:fld>
            <a:endParaRPr lang="zh-CN" altLang="en-US"/>
          </a:p>
        </p:txBody>
      </p:sp>
      <p:sp>
        <p:nvSpPr>
          <p:cNvPr id="3" name="TextBox 2"/>
          <p:cNvSpPr txBox="1"/>
          <p:nvPr/>
        </p:nvSpPr>
        <p:spPr>
          <a:xfrm>
            <a:off x="683568" y="1340768"/>
            <a:ext cx="7992888" cy="1785104"/>
          </a:xfrm>
          <a:prstGeom prst="rect">
            <a:avLst/>
          </a:prstGeom>
          <a:noFill/>
        </p:spPr>
        <p:txBody>
          <a:bodyPr wrap="square" rtlCol="0">
            <a:spAutoFit/>
          </a:bodyPr>
          <a:lstStyle/>
          <a:p>
            <a:r>
              <a:rPr lang="en-US" altLang="zh-CN" sz="2200" dirty="0"/>
              <a:t>2</a:t>
            </a:r>
            <a:r>
              <a:rPr lang="zh-CN" altLang="en-US" sz="2200" dirty="0"/>
              <a:t>．</a:t>
            </a:r>
            <a:r>
              <a:rPr lang="zh-CN" altLang="en-US" sz="2200" b="1" dirty="0"/>
              <a:t>困难家庭的高校毕业生：</a:t>
            </a:r>
            <a:r>
              <a:rPr lang="zh-CN" altLang="en-US" sz="2200" dirty="0"/>
              <a:t>是指园区低收入家庭、最低生活保障家庭、特困职工家庭以及零就业家庭的高校毕业生。高校毕业生指应届（指毕业离校未满一年，毕业离校时间以毕业证书上的发证日期为准）全日制普通高等学校大专（含高职）及以上学历毕业生。</a:t>
            </a:r>
          </a:p>
        </p:txBody>
      </p:sp>
      <p:sp>
        <p:nvSpPr>
          <p:cNvPr id="4" name="TextBox 3"/>
          <p:cNvSpPr txBox="1"/>
          <p:nvPr/>
        </p:nvSpPr>
        <p:spPr>
          <a:xfrm>
            <a:off x="683568" y="3180748"/>
            <a:ext cx="7992888" cy="769441"/>
          </a:xfrm>
          <a:prstGeom prst="rect">
            <a:avLst/>
          </a:prstGeom>
          <a:noFill/>
        </p:spPr>
        <p:txBody>
          <a:bodyPr wrap="square" rtlCol="0">
            <a:spAutoFit/>
          </a:bodyPr>
          <a:lstStyle/>
          <a:p>
            <a:r>
              <a:rPr lang="en-US" altLang="zh-CN" sz="2200" dirty="0"/>
              <a:t>3</a:t>
            </a:r>
            <a:r>
              <a:rPr lang="zh-CN" altLang="en-US" sz="2200" dirty="0"/>
              <a:t>．</a:t>
            </a:r>
            <a:r>
              <a:rPr lang="zh-CN" altLang="en-US" sz="2200" b="1" dirty="0"/>
              <a:t>被征地农民中的未就业人员：</a:t>
            </a:r>
            <a:r>
              <a:rPr lang="zh-CN" altLang="en-US" sz="2200" dirty="0"/>
              <a:t>是指园区劳动保障信息系统中未单位就业或未灵活就业的被征地农民。</a:t>
            </a:r>
          </a:p>
        </p:txBody>
      </p:sp>
      <p:sp>
        <p:nvSpPr>
          <p:cNvPr id="5" name="TextBox 4"/>
          <p:cNvSpPr txBox="1"/>
          <p:nvPr/>
        </p:nvSpPr>
        <p:spPr>
          <a:xfrm>
            <a:off x="683568" y="4005064"/>
            <a:ext cx="7992888" cy="1107996"/>
          </a:xfrm>
          <a:prstGeom prst="rect">
            <a:avLst/>
          </a:prstGeom>
          <a:noFill/>
        </p:spPr>
        <p:txBody>
          <a:bodyPr wrap="square" rtlCol="0">
            <a:spAutoFit/>
          </a:bodyPr>
          <a:lstStyle/>
          <a:p>
            <a:r>
              <a:rPr lang="en-US" altLang="zh-CN" sz="2200" dirty="0"/>
              <a:t>4</a:t>
            </a:r>
            <a:r>
              <a:rPr lang="zh-CN" altLang="en-US" sz="2200" dirty="0"/>
              <a:t>．</a:t>
            </a:r>
            <a:r>
              <a:rPr lang="zh-CN" altLang="en-US" sz="2200" b="1" dirty="0"/>
              <a:t>被征地农民中的未正常缴纳社会保险的灵活就业人员：</a:t>
            </a:r>
            <a:r>
              <a:rPr lang="zh-CN" altLang="en-US" sz="2200" dirty="0"/>
              <a:t>是指劳动保障信息系统中就业状态为灵活就业但近</a:t>
            </a:r>
            <a:r>
              <a:rPr lang="en-US" altLang="zh-CN" sz="2200" dirty="0"/>
              <a:t>6</a:t>
            </a:r>
            <a:r>
              <a:rPr lang="zh-CN" altLang="en-US" sz="2200" dirty="0"/>
              <a:t>个月内无缴费记录的被征地农民。</a:t>
            </a:r>
          </a:p>
        </p:txBody>
      </p:sp>
      <p:sp>
        <p:nvSpPr>
          <p:cNvPr id="6" name="TextBox 5"/>
          <p:cNvSpPr txBox="1"/>
          <p:nvPr/>
        </p:nvSpPr>
        <p:spPr>
          <a:xfrm>
            <a:off x="323528" y="188640"/>
            <a:ext cx="5760640" cy="830997"/>
          </a:xfrm>
          <a:prstGeom prst="rect">
            <a:avLst/>
          </a:prstGeom>
          <a:noFill/>
        </p:spPr>
        <p:txBody>
          <a:bodyPr wrap="square" rtlCol="0">
            <a:spAutoFit/>
          </a:bodyPr>
          <a:lstStyle/>
          <a:p>
            <a:r>
              <a:rPr lang="zh-CN" altLang="en-US" sz="2400" dirty="0" smtClean="0"/>
              <a:t>五、苏州工业园区</a:t>
            </a:r>
            <a:endParaRPr lang="en-US" altLang="zh-CN" sz="2400" dirty="0" smtClean="0"/>
          </a:p>
          <a:p>
            <a:r>
              <a:rPr lang="zh-CN" altLang="en-US" sz="2400" dirty="0" smtClean="0"/>
              <a:t>就业困难群体实名制动态管理操作细则</a:t>
            </a:r>
            <a:endParaRPr lang="zh-CN" altLang="en-US" sz="2400" dirty="0"/>
          </a:p>
        </p:txBody>
      </p:sp>
    </p:spTree>
    <p:extLst>
      <p:ext uri="{BB962C8B-B14F-4D97-AF65-F5344CB8AC3E}">
        <p14:creationId xmlns:p14="http://schemas.microsoft.com/office/powerpoint/2010/main" val="73964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可选过程 1"/>
          <p:cNvSpPr/>
          <p:nvPr/>
        </p:nvSpPr>
        <p:spPr>
          <a:xfrm>
            <a:off x="2231416" y="2060848"/>
            <a:ext cx="4140784" cy="584775"/>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200" dirty="0" smtClean="0">
                <a:latin typeface="+mj-ea"/>
                <a:ea typeface="+mj-ea"/>
              </a:rPr>
              <a:t>园区</a:t>
            </a:r>
            <a:r>
              <a:rPr lang="zh-CN" altLang="en-US" sz="3200" dirty="0">
                <a:latin typeface="+mj-ea"/>
                <a:ea typeface="+mj-ea"/>
              </a:rPr>
              <a:t>创业</a:t>
            </a:r>
            <a:r>
              <a:rPr lang="zh-CN" altLang="en-US" sz="3200" dirty="0" smtClean="0">
                <a:latin typeface="+mj-ea"/>
                <a:ea typeface="+mj-ea"/>
              </a:rPr>
              <a:t>培训</a:t>
            </a:r>
            <a:endParaRPr lang="zh-CN" altLang="en-US" sz="3200" dirty="0">
              <a:latin typeface="+mj-ea"/>
              <a:ea typeface="+mj-ea"/>
            </a:endParaRPr>
          </a:p>
        </p:txBody>
      </p:sp>
      <p:sp>
        <p:nvSpPr>
          <p:cNvPr id="15" name="燕尾形 14"/>
          <p:cNvSpPr/>
          <p:nvPr/>
        </p:nvSpPr>
        <p:spPr>
          <a:xfrm>
            <a:off x="6228400" y="3068960"/>
            <a:ext cx="1944000" cy="900000"/>
          </a:xfrm>
          <a:prstGeom prst="chevr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solidFill>
                <a:schemeClr val="tx1"/>
              </a:solidFill>
            </a:endParaRPr>
          </a:p>
        </p:txBody>
      </p:sp>
      <p:sp>
        <p:nvSpPr>
          <p:cNvPr id="14" name="燕尾形 13"/>
          <p:cNvSpPr/>
          <p:nvPr/>
        </p:nvSpPr>
        <p:spPr>
          <a:xfrm>
            <a:off x="4392160" y="3068960"/>
            <a:ext cx="1944000" cy="900000"/>
          </a:xfrm>
          <a:prstGeom prst="chevr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solidFill>
                <a:schemeClr val="tx1"/>
              </a:solidFill>
            </a:endParaRPr>
          </a:p>
        </p:txBody>
      </p:sp>
      <p:sp>
        <p:nvSpPr>
          <p:cNvPr id="10" name="燕尾形 9"/>
          <p:cNvSpPr/>
          <p:nvPr/>
        </p:nvSpPr>
        <p:spPr>
          <a:xfrm>
            <a:off x="2555920" y="3068960"/>
            <a:ext cx="1944000" cy="900000"/>
          </a:xfrm>
          <a:prstGeom prst="chevr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solidFill>
                <a:schemeClr val="tx1"/>
              </a:solidFill>
            </a:endParaRPr>
          </a:p>
        </p:txBody>
      </p:sp>
      <p:sp>
        <p:nvSpPr>
          <p:cNvPr id="9" name="五边形 8"/>
          <p:cNvSpPr/>
          <p:nvPr/>
        </p:nvSpPr>
        <p:spPr>
          <a:xfrm>
            <a:off x="719680" y="3068960"/>
            <a:ext cx="1944000" cy="900000"/>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solidFill>
                <a:schemeClr val="tx1"/>
              </a:solidFill>
            </a:endParaRPr>
          </a:p>
        </p:txBody>
      </p:sp>
      <p:sp>
        <p:nvSpPr>
          <p:cNvPr id="3" name="灯片编号占位符 2"/>
          <p:cNvSpPr>
            <a:spLocks noGrp="1"/>
          </p:cNvSpPr>
          <p:nvPr>
            <p:ph type="sldNum" sz="quarter" idx="12"/>
          </p:nvPr>
        </p:nvSpPr>
        <p:spPr/>
        <p:txBody>
          <a:bodyPr/>
          <a:lstStyle/>
          <a:p>
            <a:fld id="{19E37A96-64C7-4FBE-934B-1408D9749ACF}" type="slidenum">
              <a:rPr lang="zh-CN" altLang="en-US" smtClean="0"/>
              <a:pPr/>
              <a:t>3</a:t>
            </a:fld>
            <a:endParaRPr lang="zh-CN" altLang="en-US"/>
          </a:p>
        </p:txBody>
      </p:sp>
      <p:sp>
        <p:nvSpPr>
          <p:cNvPr id="5" name="TextBox 4"/>
          <p:cNvSpPr txBox="1"/>
          <p:nvPr/>
        </p:nvSpPr>
        <p:spPr>
          <a:xfrm>
            <a:off x="863588" y="3284984"/>
            <a:ext cx="1476164" cy="461665"/>
          </a:xfrm>
          <a:prstGeom prst="rect">
            <a:avLst/>
          </a:prstGeom>
          <a:noFill/>
        </p:spPr>
        <p:txBody>
          <a:bodyPr wrap="square" rtlCol="0">
            <a:spAutoFit/>
          </a:bodyPr>
          <a:lstStyle/>
          <a:p>
            <a:r>
              <a:rPr lang="zh-CN" altLang="en-US" sz="2400" dirty="0" smtClean="0">
                <a:latin typeface="+mj-ea"/>
                <a:ea typeface="+mj-ea"/>
              </a:rPr>
              <a:t>培训对象</a:t>
            </a:r>
            <a:endParaRPr lang="zh-CN" altLang="en-US" sz="2400" dirty="0">
              <a:latin typeface="+mj-ea"/>
              <a:ea typeface="+mj-ea"/>
            </a:endParaRPr>
          </a:p>
        </p:txBody>
      </p:sp>
      <p:sp>
        <p:nvSpPr>
          <p:cNvPr id="6" name="TextBox 5"/>
          <p:cNvSpPr txBox="1"/>
          <p:nvPr/>
        </p:nvSpPr>
        <p:spPr>
          <a:xfrm>
            <a:off x="2951820" y="3275692"/>
            <a:ext cx="1476164" cy="461665"/>
          </a:xfrm>
          <a:prstGeom prst="rect">
            <a:avLst/>
          </a:prstGeom>
          <a:noFill/>
        </p:spPr>
        <p:txBody>
          <a:bodyPr wrap="square" rtlCol="0">
            <a:spAutoFit/>
          </a:bodyPr>
          <a:lstStyle/>
          <a:p>
            <a:r>
              <a:rPr lang="zh-CN" altLang="en-US" sz="2400" dirty="0" smtClean="0">
                <a:latin typeface="+mj-ea"/>
                <a:ea typeface="+mj-ea"/>
              </a:rPr>
              <a:t>培训课程</a:t>
            </a:r>
            <a:endParaRPr lang="zh-CN" altLang="en-US" sz="2400" dirty="0">
              <a:latin typeface="+mj-ea"/>
              <a:ea typeface="+mj-ea"/>
            </a:endParaRPr>
          </a:p>
        </p:txBody>
      </p:sp>
      <p:sp>
        <p:nvSpPr>
          <p:cNvPr id="7" name="TextBox 6"/>
          <p:cNvSpPr txBox="1"/>
          <p:nvPr/>
        </p:nvSpPr>
        <p:spPr>
          <a:xfrm>
            <a:off x="4824136" y="3275692"/>
            <a:ext cx="1440160" cy="461665"/>
          </a:xfrm>
          <a:prstGeom prst="rect">
            <a:avLst/>
          </a:prstGeom>
          <a:noFill/>
        </p:spPr>
        <p:txBody>
          <a:bodyPr wrap="square" rtlCol="0">
            <a:spAutoFit/>
          </a:bodyPr>
          <a:lstStyle/>
          <a:p>
            <a:r>
              <a:rPr lang="zh-CN" altLang="en-US" sz="2400" dirty="0" smtClean="0">
                <a:latin typeface="+mj-ea"/>
                <a:ea typeface="+mj-ea"/>
              </a:rPr>
              <a:t>培训实施</a:t>
            </a:r>
            <a:endParaRPr lang="zh-CN" altLang="en-US" sz="2400" dirty="0">
              <a:latin typeface="+mj-ea"/>
              <a:ea typeface="+mj-ea"/>
            </a:endParaRPr>
          </a:p>
        </p:txBody>
      </p:sp>
      <p:sp>
        <p:nvSpPr>
          <p:cNvPr id="8" name="TextBox 7"/>
          <p:cNvSpPr txBox="1"/>
          <p:nvPr/>
        </p:nvSpPr>
        <p:spPr>
          <a:xfrm>
            <a:off x="6624336" y="3275692"/>
            <a:ext cx="1476164" cy="461665"/>
          </a:xfrm>
          <a:prstGeom prst="rect">
            <a:avLst/>
          </a:prstGeom>
          <a:noFill/>
        </p:spPr>
        <p:txBody>
          <a:bodyPr wrap="square" rtlCol="0">
            <a:spAutoFit/>
          </a:bodyPr>
          <a:lstStyle/>
          <a:p>
            <a:r>
              <a:rPr lang="zh-CN" altLang="en-US" sz="2400" dirty="0" smtClean="0">
                <a:latin typeface="+mj-ea"/>
                <a:ea typeface="+mj-ea"/>
              </a:rPr>
              <a:t>培训补贴</a:t>
            </a:r>
            <a:endParaRPr lang="zh-CN" altLang="en-US" sz="2400" dirty="0">
              <a:latin typeface="+mj-ea"/>
              <a:ea typeface="+mj-ea"/>
            </a:endParaRPr>
          </a:p>
        </p:txBody>
      </p:sp>
      <p:sp>
        <p:nvSpPr>
          <p:cNvPr id="16" name="燕尾形 15"/>
          <p:cNvSpPr/>
          <p:nvPr/>
        </p:nvSpPr>
        <p:spPr>
          <a:xfrm>
            <a:off x="755576" y="4365104"/>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899592" y="4365104"/>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1" name="矩形 10"/>
          <p:cNvSpPr/>
          <p:nvPr/>
        </p:nvSpPr>
        <p:spPr>
          <a:xfrm>
            <a:off x="467544" y="476672"/>
            <a:ext cx="1763872" cy="523220"/>
          </a:xfrm>
          <a:prstGeom prst="rect">
            <a:avLst/>
          </a:prstGeom>
        </p:spPr>
        <p:txBody>
          <a:bodyPr wrap="square">
            <a:spAutoFit/>
          </a:bodyPr>
          <a:lstStyle/>
          <a:p>
            <a:pPr>
              <a:lnSpc>
                <a:spcPct val="100000"/>
              </a:lnSpc>
              <a:spcBef>
                <a:spcPct val="0"/>
              </a:spcBef>
              <a:buFontTx/>
              <a:buNone/>
            </a:pPr>
            <a:r>
              <a:rPr lang="zh-CN" altLang="en-US" sz="2800" b="1" dirty="0">
                <a:ea typeface="微软雅黑" pitchFamily="34" charset="-122"/>
                <a:cs typeface="Times New Roman" pitchFamily="18" charset="0"/>
              </a:rPr>
              <a:t>操作细则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9719574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30</a:t>
            </a:fld>
            <a:endParaRPr lang="zh-CN" altLang="en-US"/>
          </a:p>
        </p:txBody>
      </p:sp>
      <p:sp>
        <p:nvSpPr>
          <p:cNvPr id="6" name="流程图: 可选过程 5"/>
          <p:cNvSpPr/>
          <p:nvPr/>
        </p:nvSpPr>
        <p:spPr>
          <a:xfrm>
            <a:off x="1477907" y="2060848"/>
            <a:ext cx="6188187"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园区就业困难群体</a:t>
            </a:r>
            <a:r>
              <a:rPr lang="zh-CN" altLang="en-US" sz="3200" dirty="0">
                <a:latin typeface="+mj-ea"/>
                <a:ea typeface="+mj-ea"/>
              </a:rPr>
              <a:t>社</a:t>
            </a:r>
            <a:r>
              <a:rPr lang="zh-CN" altLang="en-US" sz="3200" dirty="0" smtClean="0">
                <a:latin typeface="+mj-ea"/>
                <a:ea typeface="+mj-ea"/>
              </a:rPr>
              <a:t>保补贴</a:t>
            </a:r>
            <a:endParaRPr lang="zh-CN" altLang="en-US" sz="3200" dirty="0">
              <a:latin typeface="+mj-ea"/>
              <a:ea typeface="+mj-ea"/>
            </a:endParaRPr>
          </a:p>
        </p:txBody>
      </p:sp>
      <p:sp>
        <p:nvSpPr>
          <p:cNvPr id="3" name="流程图: 过程 2"/>
          <p:cNvSpPr/>
          <p:nvPr/>
        </p:nvSpPr>
        <p:spPr>
          <a:xfrm>
            <a:off x="5220072" y="3356992"/>
            <a:ext cx="1584176" cy="576064"/>
          </a:xfrm>
          <a:prstGeom prst="flowChart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用人单位</a:t>
            </a:r>
            <a:endParaRPr lang="zh-CN" altLang="en-US" sz="2400" dirty="0">
              <a:latin typeface="微软雅黑" pitchFamily="34" charset="-122"/>
              <a:ea typeface="微软雅黑" pitchFamily="34" charset="-122"/>
            </a:endParaRPr>
          </a:p>
        </p:txBody>
      </p:sp>
      <p:sp>
        <p:nvSpPr>
          <p:cNvPr id="5" name="流程图: 过程 4"/>
          <p:cNvSpPr/>
          <p:nvPr/>
        </p:nvSpPr>
        <p:spPr>
          <a:xfrm>
            <a:off x="5220072" y="5131309"/>
            <a:ext cx="1584176" cy="576064"/>
          </a:xfrm>
          <a:prstGeom prst="flowChart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灵活就业</a:t>
            </a:r>
            <a:endParaRPr lang="zh-CN" altLang="en-US" sz="2400" dirty="0">
              <a:latin typeface="微软雅黑" pitchFamily="34" charset="-122"/>
              <a:ea typeface="微软雅黑" pitchFamily="34" charset="-122"/>
            </a:endParaRPr>
          </a:p>
        </p:txBody>
      </p:sp>
      <p:sp>
        <p:nvSpPr>
          <p:cNvPr id="4" name="圆角矩形 3"/>
          <p:cNvSpPr/>
          <p:nvPr/>
        </p:nvSpPr>
        <p:spPr>
          <a:xfrm>
            <a:off x="1763688" y="4149080"/>
            <a:ext cx="2448272" cy="6480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就业困难群体</a:t>
            </a:r>
            <a:endParaRPr lang="zh-CN" altLang="en-US" sz="2400" dirty="0">
              <a:latin typeface="微软雅黑" pitchFamily="34" charset="-122"/>
              <a:ea typeface="微软雅黑" pitchFamily="34" charset="-122"/>
            </a:endParaRPr>
          </a:p>
        </p:txBody>
      </p:sp>
      <p:sp>
        <p:nvSpPr>
          <p:cNvPr id="7" name="右箭头 6"/>
          <p:cNvSpPr/>
          <p:nvPr/>
        </p:nvSpPr>
        <p:spPr>
          <a:xfrm rot="20001916">
            <a:off x="4281089" y="3702604"/>
            <a:ext cx="792088" cy="360040"/>
          </a:xfrm>
          <a:prstGeom prst="rightArrow">
            <a:avLst>
              <a:gd name="adj1" fmla="val 50000"/>
              <a:gd name="adj2" fmla="val 8857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8" name="右箭头 7"/>
          <p:cNvSpPr/>
          <p:nvPr/>
        </p:nvSpPr>
        <p:spPr>
          <a:xfrm rot="1544429">
            <a:off x="4317093" y="4879281"/>
            <a:ext cx="792088" cy="360040"/>
          </a:xfrm>
          <a:prstGeom prst="rightArrow">
            <a:avLst>
              <a:gd name="adj1" fmla="val 50000"/>
              <a:gd name="adj2" fmla="val 8857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9" name="矩形 8"/>
          <p:cNvSpPr/>
          <p:nvPr/>
        </p:nvSpPr>
        <p:spPr>
          <a:xfrm>
            <a:off x="467544" y="476672"/>
            <a:ext cx="3456384"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30440630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31</a:t>
            </a:fld>
            <a:endParaRPr lang="zh-CN" altLang="en-US"/>
          </a:p>
        </p:txBody>
      </p:sp>
      <p:sp>
        <p:nvSpPr>
          <p:cNvPr id="3" name="TextBox 2"/>
          <p:cNvSpPr txBox="1"/>
          <p:nvPr/>
        </p:nvSpPr>
        <p:spPr>
          <a:xfrm>
            <a:off x="659414" y="1340767"/>
            <a:ext cx="399644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65203" y="1787679"/>
            <a:ext cx="7992888" cy="1785104"/>
          </a:xfrm>
          <a:prstGeom prst="rect">
            <a:avLst/>
          </a:prstGeom>
          <a:noFill/>
        </p:spPr>
        <p:txBody>
          <a:bodyPr wrap="square" rtlCol="0">
            <a:spAutoFit/>
          </a:bodyPr>
          <a:lstStyle/>
          <a:p>
            <a:r>
              <a:rPr lang="en-US" altLang="zh-CN" sz="2200" dirty="0"/>
              <a:t>1</a:t>
            </a:r>
            <a:r>
              <a:rPr lang="zh-CN" altLang="en-US" sz="2200" dirty="0"/>
              <a:t>．对注册在园区的各类用人单位当年新招用经园区认定</a:t>
            </a:r>
            <a:r>
              <a:rPr lang="zh-CN" altLang="en-US" sz="2200" dirty="0" smtClean="0"/>
              <a:t>的四类就业</a:t>
            </a:r>
            <a:r>
              <a:rPr lang="zh-CN" altLang="en-US" sz="2200" dirty="0"/>
              <a:t>困难</a:t>
            </a:r>
            <a:r>
              <a:rPr lang="zh-CN" altLang="en-US" sz="2200" dirty="0" smtClean="0"/>
              <a:t>群体，</a:t>
            </a:r>
            <a:r>
              <a:rPr lang="zh-CN" altLang="en-US" sz="2200" dirty="0"/>
              <a:t>并符合以下条件的，给予用人单位社保补贴：</a:t>
            </a:r>
          </a:p>
          <a:p>
            <a:r>
              <a:rPr lang="zh-CN" altLang="en-US" sz="2200" dirty="0"/>
              <a:t>（</a:t>
            </a:r>
            <a:r>
              <a:rPr lang="en-US" altLang="zh-CN" sz="2200" dirty="0"/>
              <a:t>1</a:t>
            </a:r>
            <a:r>
              <a:rPr lang="zh-CN" altLang="en-US" sz="2200" dirty="0"/>
              <a:t>）用人单位应与园区就业困难群体所属人员签订</a:t>
            </a:r>
            <a:r>
              <a:rPr lang="en-US" altLang="zh-CN" sz="2200" dirty="0">
                <a:solidFill>
                  <a:srgbClr val="FF0000"/>
                </a:solidFill>
              </a:rPr>
              <a:t>1</a:t>
            </a:r>
            <a:r>
              <a:rPr lang="zh-CN" altLang="en-US" sz="2200" dirty="0">
                <a:solidFill>
                  <a:srgbClr val="FF0000"/>
                </a:solidFill>
              </a:rPr>
              <a:t>年</a:t>
            </a:r>
            <a:r>
              <a:rPr lang="zh-CN" altLang="en-US" sz="2200" dirty="0"/>
              <a:t>及以上期限劳动合同；</a:t>
            </a:r>
          </a:p>
          <a:p>
            <a:r>
              <a:rPr lang="zh-CN" altLang="en-US" sz="2200" dirty="0"/>
              <a:t>（</a:t>
            </a:r>
            <a:r>
              <a:rPr lang="en-US" altLang="zh-CN" sz="2200" dirty="0"/>
              <a:t>2</a:t>
            </a:r>
            <a:r>
              <a:rPr lang="zh-CN" altLang="en-US" sz="2200" dirty="0"/>
              <a:t>）按规定进行劳动合同书面报告及缴纳园区社会保险。</a:t>
            </a:r>
          </a:p>
        </p:txBody>
      </p:sp>
      <p:sp>
        <p:nvSpPr>
          <p:cNvPr id="6" name="TextBox 5"/>
          <p:cNvSpPr txBox="1"/>
          <p:nvPr/>
        </p:nvSpPr>
        <p:spPr>
          <a:xfrm>
            <a:off x="323528" y="188640"/>
            <a:ext cx="5760640" cy="830997"/>
          </a:xfrm>
          <a:prstGeom prst="rect">
            <a:avLst/>
          </a:prstGeom>
          <a:noFill/>
        </p:spPr>
        <p:txBody>
          <a:bodyPr wrap="square" rtlCol="0">
            <a:spAutoFit/>
          </a:bodyPr>
          <a:lstStyle/>
          <a:p>
            <a:r>
              <a:rPr lang="zh-CN" altLang="en-US" sz="2400" dirty="0" smtClean="0"/>
              <a:t>六、苏州工业园区</a:t>
            </a:r>
            <a:endParaRPr lang="en-US" altLang="zh-CN" sz="2400" dirty="0" smtClean="0"/>
          </a:p>
          <a:p>
            <a:r>
              <a:rPr lang="zh-CN" altLang="en-US" sz="2400" dirty="0" smtClean="0"/>
              <a:t>就业困难群体社保补贴操作细则</a:t>
            </a:r>
            <a:endParaRPr lang="zh-CN" altLang="en-US" sz="2400" dirty="0"/>
          </a:p>
        </p:txBody>
      </p:sp>
      <p:sp>
        <p:nvSpPr>
          <p:cNvPr id="7" name="矩形 6"/>
          <p:cNvSpPr/>
          <p:nvPr/>
        </p:nvSpPr>
        <p:spPr>
          <a:xfrm>
            <a:off x="674177" y="3717032"/>
            <a:ext cx="7795229" cy="1785104"/>
          </a:xfrm>
          <a:prstGeom prst="rect">
            <a:avLst/>
          </a:prstGeom>
        </p:spPr>
        <p:txBody>
          <a:bodyPr wrap="square">
            <a:spAutoFit/>
          </a:bodyPr>
          <a:lstStyle/>
          <a:p>
            <a:r>
              <a:rPr lang="en-US" altLang="zh-CN" sz="2200" dirty="0"/>
              <a:t>2</a:t>
            </a:r>
            <a:r>
              <a:rPr lang="zh-CN" altLang="en-US" sz="2200" dirty="0"/>
              <a:t>．园区就业困难群体所属人员从事</a:t>
            </a:r>
            <a:r>
              <a:rPr lang="zh-CN" altLang="en-US" sz="2200" dirty="0">
                <a:solidFill>
                  <a:srgbClr val="FF0000"/>
                </a:solidFill>
              </a:rPr>
              <a:t>非全日制、临时性等工作</a:t>
            </a:r>
            <a:r>
              <a:rPr lang="zh-CN" altLang="en-US" sz="2200" dirty="0"/>
              <a:t>，并符合以下条件的，给予灵活就业社保补贴：</a:t>
            </a:r>
          </a:p>
          <a:p>
            <a:r>
              <a:rPr lang="zh-CN" altLang="en-US" sz="2200" dirty="0"/>
              <a:t>（</a:t>
            </a:r>
            <a:r>
              <a:rPr lang="en-US" altLang="zh-CN" sz="2200" dirty="0"/>
              <a:t>1</a:t>
            </a:r>
            <a:r>
              <a:rPr lang="zh-CN" altLang="en-US" sz="2200" dirty="0"/>
              <a:t>）灵活就业后，须先到户籍所在</a:t>
            </a:r>
            <a:r>
              <a:rPr lang="zh-CN" altLang="en-US" sz="2200" dirty="0" smtClean="0"/>
              <a:t>社区申报</a:t>
            </a:r>
            <a:r>
              <a:rPr lang="zh-CN" altLang="en-US" sz="2200" dirty="0"/>
              <a:t>就业；</a:t>
            </a:r>
          </a:p>
          <a:p>
            <a:r>
              <a:rPr lang="zh-CN" altLang="en-US" sz="2200" dirty="0"/>
              <a:t>（</a:t>
            </a:r>
            <a:r>
              <a:rPr lang="en-US" altLang="zh-CN" sz="2200" dirty="0"/>
              <a:t>2</a:t>
            </a:r>
            <a:r>
              <a:rPr lang="zh-CN" altLang="en-US" sz="2200" dirty="0"/>
              <a:t>）按规定办理劳动保障事务代理（档案托管）手续及参加灵活就业社会保险。</a:t>
            </a:r>
          </a:p>
        </p:txBody>
      </p:sp>
    </p:spTree>
    <p:extLst>
      <p:ext uri="{BB962C8B-B14F-4D97-AF65-F5344CB8AC3E}">
        <p14:creationId xmlns:p14="http://schemas.microsoft.com/office/powerpoint/2010/main" val="26943226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32</a:t>
            </a:fld>
            <a:endParaRPr lang="zh-CN" altLang="en-US"/>
          </a:p>
        </p:txBody>
      </p:sp>
      <p:sp>
        <p:nvSpPr>
          <p:cNvPr id="3" name="TextBox 2"/>
          <p:cNvSpPr txBox="1"/>
          <p:nvPr/>
        </p:nvSpPr>
        <p:spPr>
          <a:xfrm>
            <a:off x="971600" y="1535395"/>
            <a:ext cx="3996444" cy="430887"/>
          </a:xfrm>
          <a:prstGeom prst="rect">
            <a:avLst/>
          </a:prstGeom>
          <a:noFill/>
        </p:spPr>
        <p:txBody>
          <a:bodyPr wrap="square" rtlCol="0">
            <a:spAutoFit/>
          </a:bodyPr>
          <a:lstStyle/>
          <a:p>
            <a:r>
              <a:rPr lang="zh-CN" altLang="en-US" sz="2200" dirty="0" smtClean="0"/>
              <a:t>二、补贴标准及期限</a:t>
            </a:r>
            <a:endParaRPr lang="zh-CN" altLang="en-US" sz="2200" dirty="0"/>
          </a:p>
        </p:txBody>
      </p:sp>
      <p:sp>
        <p:nvSpPr>
          <p:cNvPr id="4" name="燕尾形 3"/>
          <p:cNvSpPr/>
          <p:nvPr/>
        </p:nvSpPr>
        <p:spPr>
          <a:xfrm>
            <a:off x="683568" y="1642827"/>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TextBox 5"/>
          <p:cNvSpPr txBox="1"/>
          <p:nvPr/>
        </p:nvSpPr>
        <p:spPr>
          <a:xfrm>
            <a:off x="598984" y="1965650"/>
            <a:ext cx="7717432" cy="2123658"/>
          </a:xfrm>
          <a:prstGeom prst="rect">
            <a:avLst/>
          </a:prstGeom>
          <a:noFill/>
        </p:spPr>
        <p:txBody>
          <a:bodyPr wrap="square" rtlCol="0">
            <a:spAutoFit/>
          </a:bodyPr>
          <a:lstStyle/>
          <a:p>
            <a:pPr lvl="0"/>
            <a:r>
              <a:rPr lang="en-US" altLang="zh-CN" sz="2200" dirty="0"/>
              <a:t>1</a:t>
            </a:r>
            <a:r>
              <a:rPr lang="zh-CN" altLang="en-US" sz="2200" dirty="0"/>
              <a:t>．用人单位社保补贴标准：根据实际录用人数，按照社保乙类计划最低缴费额标准给予用人单位</a:t>
            </a:r>
            <a:r>
              <a:rPr lang="zh-CN" altLang="en-US" sz="2200" dirty="0">
                <a:solidFill>
                  <a:srgbClr val="FF0000"/>
                </a:solidFill>
              </a:rPr>
              <a:t>全额</a:t>
            </a:r>
            <a:r>
              <a:rPr lang="zh-CN" altLang="en-US" sz="2200" dirty="0"/>
              <a:t>社会保险补贴，补贴不包括住房公积金部分。补贴期限最长不超过</a:t>
            </a:r>
            <a:r>
              <a:rPr lang="en-US" altLang="zh-CN" sz="2200" dirty="0">
                <a:solidFill>
                  <a:srgbClr val="FF0000"/>
                </a:solidFill>
              </a:rPr>
              <a:t>3</a:t>
            </a:r>
            <a:r>
              <a:rPr lang="zh-CN" altLang="en-US" sz="2200" dirty="0">
                <a:solidFill>
                  <a:srgbClr val="FF0000"/>
                </a:solidFill>
              </a:rPr>
              <a:t>年</a:t>
            </a:r>
            <a:r>
              <a:rPr lang="zh-CN" altLang="en-US" sz="2200" dirty="0" smtClean="0"/>
              <a:t>。</a:t>
            </a:r>
            <a:endParaRPr lang="en-US" altLang="zh-CN" sz="2200" dirty="0" smtClean="0"/>
          </a:p>
          <a:p>
            <a:pPr lvl="0"/>
            <a:r>
              <a:rPr lang="en-US" altLang="zh-CN" sz="2000" b="1" dirty="0" smtClean="0">
                <a:latin typeface="宋体" pitchFamily="2" charset="-122"/>
                <a:ea typeface="宋体" pitchFamily="2" charset="-122"/>
              </a:rPr>
              <a:t>        </a:t>
            </a:r>
            <a:r>
              <a:rPr lang="en-US" altLang="zh-CN" sz="2400" b="1" dirty="0" smtClean="0">
                <a:latin typeface="宋体" pitchFamily="2" charset="-122"/>
                <a:ea typeface="宋体" pitchFamily="2" charset="-122"/>
              </a:rPr>
              <a:t>2015</a:t>
            </a:r>
            <a:r>
              <a:rPr lang="zh-CN" altLang="en-US" sz="2400" b="1" dirty="0">
                <a:latin typeface="宋体" pitchFamily="2" charset="-122"/>
                <a:ea typeface="宋体" pitchFamily="2" charset="-122"/>
              </a:rPr>
              <a:t>年标准：</a:t>
            </a:r>
            <a:r>
              <a:rPr lang="en-US" altLang="zh-CN" sz="2400" b="1" dirty="0">
                <a:latin typeface="宋体" pitchFamily="2" charset="-122"/>
                <a:ea typeface="宋体" pitchFamily="2" charset="-122"/>
              </a:rPr>
              <a:t>2387*30.5%</a:t>
            </a:r>
            <a:r>
              <a:rPr lang="zh-CN" altLang="en-US" sz="2400" b="1" dirty="0">
                <a:latin typeface="宋体" pitchFamily="2" charset="-122"/>
                <a:ea typeface="宋体" pitchFamily="2" charset="-122"/>
              </a:rPr>
              <a:t>＝</a:t>
            </a:r>
            <a:r>
              <a:rPr lang="en-US" altLang="zh-CN" sz="2400" b="1" dirty="0">
                <a:latin typeface="宋体" pitchFamily="2" charset="-122"/>
                <a:ea typeface="宋体" pitchFamily="2" charset="-122"/>
              </a:rPr>
              <a:t>728.035</a:t>
            </a:r>
            <a:r>
              <a:rPr lang="zh-CN" altLang="en-US" sz="2400" b="1" dirty="0">
                <a:latin typeface="宋体" pitchFamily="2" charset="-122"/>
                <a:ea typeface="宋体" pitchFamily="2" charset="-122"/>
              </a:rPr>
              <a:t>元</a:t>
            </a:r>
            <a:r>
              <a:rPr lang="en-US" altLang="zh-CN" sz="2400" b="1" dirty="0">
                <a:latin typeface="宋体" pitchFamily="2" charset="-122"/>
                <a:ea typeface="宋体" pitchFamily="2" charset="-122"/>
              </a:rPr>
              <a:t>/</a:t>
            </a:r>
            <a:r>
              <a:rPr lang="zh-CN" altLang="en-US" sz="2400" b="1" dirty="0">
                <a:latin typeface="宋体" pitchFamily="2" charset="-122"/>
                <a:ea typeface="宋体" pitchFamily="2" charset="-122"/>
              </a:rPr>
              <a:t>月</a:t>
            </a:r>
            <a:endParaRPr lang="zh-CN" altLang="en-US" sz="2400" b="1" dirty="0">
              <a:latin typeface="Arial" charset="0"/>
              <a:ea typeface="宋体" pitchFamily="2" charset="-122"/>
            </a:endParaRPr>
          </a:p>
          <a:p>
            <a:endParaRPr lang="zh-CN" altLang="en-US" sz="2000" dirty="0"/>
          </a:p>
          <a:p>
            <a:endParaRPr lang="zh-CN" altLang="en-US" sz="2200" dirty="0"/>
          </a:p>
        </p:txBody>
      </p:sp>
      <p:sp>
        <p:nvSpPr>
          <p:cNvPr id="7" name="TextBox 6"/>
          <p:cNvSpPr txBox="1"/>
          <p:nvPr/>
        </p:nvSpPr>
        <p:spPr>
          <a:xfrm>
            <a:off x="683568" y="3933056"/>
            <a:ext cx="7929672" cy="2523768"/>
          </a:xfrm>
          <a:prstGeom prst="rect">
            <a:avLst/>
          </a:prstGeom>
          <a:noFill/>
        </p:spPr>
        <p:txBody>
          <a:bodyPr wrap="square" rtlCol="0">
            <a:spAutoFit/>
          </a:bodyPr>
          <a:lstStyle/>
          <a:p>
            <a:r>
              <a:rPr lang="en-US" altLang="zh-CN" sz="2200" dirty="0"/>
              <a:t>2</a:t>
            </a:r>
            <a:r>
              <a:rPr lang="zh-CN" altLang="en-US" sz="2200" dirty="0"/>
              <a:t>．灵活就业社保补贴标准：当年度灵活就业人员最低档缴费额的</a:t>
            </a:r>
            <a:r>
              <a:rPr lang="en-US" altLang="zh-CN" sz="2200" dirty="0">
                <a:solidFill>
                  <a:srgbClr val="FF0000"/>
                </a:solidFill>
              </a:rPr>
              <a:t>50%</a:t>
            </a:r>
            <a:r>
              <a:rPr lang="zh-CN" altLang="en-US" sz="2200" dirty="0" smtClean="0"/>
              <a:t>，</a:t>
            </a:r>
            <a:endParaRPr lang="en-US" altLang="zh-CN" sz="2200" dirty="0" smtClean="0"/>
          </a:p>
          <a:p>
            <a:r>
              <a:rPr lang="en-US" altLang="zh-CN" sz="2400" b="1" dirty="0" smtClean="0">
                <a:latin typeface="宋体" pitchFamily="2" charset="-122"/>
                <a:ea typeface="宋体" pitchFamily="2" charset="-122"/>
              </a:rPr>
              <a:t>2015</a:t>
            </a:r>
            <a:r>
              <a:rPr lang="zh-CN" altLang="en-US" sz="2400" b="1" dirty="0">
                <a:latin typeface="宋体" pitchFamily="2" charset="-122"/>
                <a:ea typeface="宋体" pitchFamily="2" charset="-122"/>
              </a:rPr>
              <a:t>年标准</a:t>
            </a:r>
            <a:r>
              <a:rPr lang="zh-CN" altLang="en-US" sz="2400" b="1" dirty="0" smtClean="0">
                <a:latin typeface="宋体" pitchFamily="2" charset="-122"/>
                <a:ea typeface="宋体" pitchFamily="2" charset="-122"/>
              </a:rPr>
              <a:t>：</a:t>
            </a:r>
            <a:r>
              <a:rPr lang="en-US" altLang="zh-CN" sz="2400" b="1" dirty="0">
                <a:latin typeface="宋体" pitchFamily="2" charset="-122"/>
                <a:ea typeface="宋体" pitchFamily="2" charset="-122"/>
              </a:rPr>
              <a:t>2</a:t>
            </a:r>
            <a:r>
              <a:rPr lang="en-US" altLang="zh-CN" sz="2400" b="1" dirty="0" smtClean="0">
                <a:latin typeface="宋体" pitchFamily="2" charset="-122"/>
                <a:ea typeface="宋体" pitchFamily="2" charset="-122"/>
              </a:rPr>
              <a:t>300*20</a:t>
            </a:r>
            <a:r>
              <a:rPr lang="en-US" altLang="zh-CN" sz="2400" b="1" dirty="0">
                <a:latin typeface="宋体" pitchFamily="2" charset="-122"/>
                <a:ea typeface="宋体" pitchFamily="2" charset="-122"/>
              </a:rPr>
              <a:t>%*50%+2387*5%*</a:t>
            </a:r>
            <a:r>
              <a:rPr lang="en-US" altLang="zh-CN" sz="2400" b="1" dirty="0" smtClean="0">
                <a:latin typeface="宋体" pitchFamily="2" charset="-122"/>
                <a:ea typeface="宋体" pitchFamily="2" charset="-122"/>
              </a:rPr>
              <a:t>50%</a:t>
            </a:r>
            <a:r>
              <a:rPr lang="zh-CN" altLang="en-US" sz="2400" b="1" dirty="0" smtClean="0">
                <a:latin typeface="宋体" pitchFamily="2" charset="-122"/>
                <a:ea typeface="宋体" pitchFamily="2" charset="-122"/>
              </a:rPr>
              <a:t>＝</a:t>
            </a:r>
            <a:r>
              <a:rPr lang="en-US" altLang="zh-CN" sz="2400" b="1" dirty="0">
                <a:latin typeface="宋体" pitchFamily="2" charset="-122"/>
                <a:ea typeface="宋体" pitchFamily="2" charset="-122"/>
              </a:rPr>
              <a:t>289.675</a:t>
            </a:r>
            <a:r>
              <a:rPr lang="zh-CN" altLang="en-US" sz="2400" b="1" dirty="0">
                <a:latin typeface="宋体" pitchFamily="2" charset="-122"/>
                <a:ea typeface="宋体" pitchFamily="2" charset="-122"/>
              </a:rPr>
              <a:t>元</a:t>
            </a:r>
            <a:r>
              <a:rPr lang="en-US" altLang="zh-CN" sz="2400" b="1" dirty="0">
                <a:latin typeface="宋体" pitchFamily="2" charset="-122"/>
                <a:ea typeface="宋体" pitchFamily="2" charset="-122"/>
              </a:rPr>
              <a:t>/</a:t>
            </a:r>
            <a:r>
              <a:rPr lang="zh-CN" altLang="en-US" sz="2400" b="1" dirty="0" smtClean="0">
                <a:latin typeface="宋体" pitchFamily="2" charset="-122"/>
                <a:ea typeface="宋体" pitchFamily="2" charset="-122"/>
              </a:rPr>
              <a:t>月</a:t>
            </a:r>
            <a:endParaRPr lang="en-US" altLang="zh-CN" sz="2400" dirty="0" smtClean="0">
              <a:latin typeface="宋体" pitchFamily="2" charset="-122"/>
              <a:ea typeface="宋体" pitchFamily="2" charset="-122"/>
            </a:endParaRPr>
          </a:p>
          <a:p>
            <a:pPr lvl="0"/>
            <a:r>
              <a:rPr lang="zh-CN" altLang="en-US" sz="2200" dirty="0" smtClean="0"/>
              <a:t>其中</a:t>
            </a:r>
            <a:r>
              <a:rPr lang="zh-CN" altLang="en-US" sz="2200" dirty="0"/>
              <a:t>：男年</a:t>
            </a:r>
            <a:r>
              <a:rPr lang="zh-CN" altLang="en-US" sz="2200" b="1" dirty="0"/>
              <a:t>满</a:t>
            </a:r>
            <a:r>
              <a:rPr lang="en-US" altLang="zh-CN" sz="2200" dirty="0"/>
              <a:t>55</a:t>
            </a:r>
            <a:r>
              <a:rPr lang="zh-CN" altLang="en-US" sz="2200" b="1" dirty="0"/>
              <a:t>周岁</a:t>
            </a:r>
            <a:r>
              <a:rPr lang="zh-CN" altLang="en-US" sz="2200" dirty="0"/>
              <a:t>、女年</a:t>
            </a:r>
            <a:r>
              <a:rPr lang="zh-CN" altLang="en-US" sz="2200" b="1" dirty="0"/>
              <a:t>满</a:t>
            </a:r>
            <a:r>
              <a:rPr lang="en-US" altLang="zh-CN" sz="2200" dirty="0"/>
              <a:t>45</a:t>
            </a:r>
            <a:r>
              <a:rPr lang="zh-CN" altLang="en-US" sz="2200" b="1" dirty="0"/>
              <a:t>周岁</a:t>
            </a:r>
            <a:r>
              <a:rPr lang="zh-CN" altLang="en-US" sz="2200" dirty="0"/>
              <a:t>的人员的补贴标准为最低档缴费额的</a:t>
            </a:r>
            <a:r>
              <a:rPr lang="en-US" altLang="zh-CN" sz="2200" dirty="0">
                <a:solidFill>
                  <a:srgbClr val="FF0000"/>
                </a:solidFill>
              </a:rPr>
              <a:t>60%</a:t>
            </a:r>
            <a:r>
              <a:rPr lang="zh-CN" altLang="en-US" sz="2200" dirty="0"/>
              <a:t>。补贴期限最长不超过</a:t>
            </a:r>
            <a:r>
              <a:rPr lang="en-US" altLang="zh-CN" sz="2200" dirty="0">
                <a:solidFill>
                  <a:srgbClr val="FF0000"/>
                </a:solidFill>
              </a:rPr>
              <a:t>3</a:t>
            </a:r>
            <a:r>
              <a:rPr lang="zh-CN" altLang="en-US" sz="2200" dirty="0">
                <a:solidFill>
                  <a:srgbClr val="FF0000"/>
                </a:solidFill>
              </a:rPr>
              <a:t>年</a:t>
            </a:r>
            <a:r>
              <a:rPr lang="zh-CN" altLang="en-US" sz="2200" dirty="0" smtClean="0"/>
              <a:t>。 </a:t>
            </a:r>
            <a:endParaRPr lang="en-US" altLang="zh-CN" sz="2200" dirty="0" smtClean="0"/>
          </a:p>
          <a:p>
            <a:pPr lvl="0"/>
            <a:r>
              <a:rPr lang="en-US" altLang="zh-CN" sz="2200" dirty="0"/>
              <a:t> </a:t>
            </a:r>
            <a:r>
              <a:rPr lang="en-US" altLang="zh-CN" sz="2400" b="1" dirty="0">
                <a:latin typeface="宋体" pitchFamily="2" charset="-122"/>
                <a:ea typeface="宋体" pitchFamily="2" charset="-122"/>
              </a:rPr>
              <a:t>2015</a:t>
            </a:r>
            <a:r>
              <a:rPr lang="zh-CN" altLang="en-US" sz="2400" b="1" dirty="0">
                <a:latin typeface="宋体" pitchFamily="2" charset="-122"/>
                <a:ea typeface="宋体" pitchFamily="2" charset="-122"/>
              </a:rPr>
              <a:t>年标准</a:t>
            </a:r>
            <a:r>
              <a:rPr lang="zh-CN" altLang="en-US" sz="2400" b="1" dirty="0" smtClean="0">
                <a:latin typeface="宋体" pitchFamily="2" charset="-122"/>
                <a:ea typeface="宋体" pitchFamily="2" charset="-122"/>
              </a:rPr>
              <a:t>：</a:t>
            </a:r>
            <a:r>
              <a:rPr lang="en-US" altLang="zh-CN" sz="2400" b="1" dirty="0" smtClean="0">
                <a:latin typeface="宋体" pitchFamily="2" charset="-122"/>
                <a:ea typeface="宋体" pitchFamily="2" charset="-122"/>
              </a:rPr>
              <a:t>2300*20</a:t>
            </a:r>
            <a:r>
              <a:rPr lang="en-US" altLang="zh-CN" sz="2400" b="1" dirty="0">
                <a:latin typeface="宋体" pitchFamily="2" charset="-122"/>
                <a:ea typeface="宋体" pitchFamily="2" charset="-122"/>
              </a:rPr>
              <a:t>%*60%+2387*5%*60%</a:t>
            </a:r>
            <a:r>
              <a:rPr lang="zh-CN" altLang="en-US" sz="2400" b="1" dirty="0">
                <a:latin typeface="宋体" pitchFamily="2" charset="-122"/>
                <a:ea typeface="宋体" pitchFamily="2" charset="-122"/>
              </a:rPr>
              <a:t>＝</a:t>
            </a:r>
            <a:r>
              <a:rPr lang="en-US" altLang="zh-CN" sz="2400" b="1" dirty="0">
                <a:latin typeface="宋体" pitchFamily="2" charset="-122"/>
                <a:ea typeface="宋体" pitchFamily="2" charset="-122"/>
              </a:rPr>
              <a:t>347.61</a:t>
            </a:r>
            <a:r>
              <a:rPr lang="zh-CN" altLang="en-US" sz="2400" b="1" dirty="0">
                <a:latin typeface="宋体" pitchFamily="2" charset="-122"/>
                <a:ea typeface="宋体" pitchFamily="2" charset="-122"/>
              </a:rPr>
              <a:t>元</a:t>
            </a:r>
            <a:r>
              <a:rPr lang="en-US" altLang="zh-CN" sz="2400" b="1" dirty="0">
                <a:latin typeface="宋体" pitchFamily="2" charset="-122"/>
                <a:ea typeface="宋体" pitchFamily="2" charset="-122"/>
              </a:rPr>
              <a:t>/</a:t>
            </a:r>
            <a:r>
              <a:rPr lang="zh-CN" altLang="en-US" sz="2400" b="1" dirty="0">
                <a:latin typeface="宋体" pitchFamily="2" charset="-122"/>
                <a:ea typeface="宋体" pitchFamily="2" charset="-122"/>
              </a:rPr>
              <a:t>月</a:t>
            </a:r>
            <a:endParaRPr lang="zh-CN" altLang="en-US" sz="2400" b="1" dirty="0">
              <a:latin typeface="Arial" charset="0"/>
              <a:ea typeface="宋体" pitchFamily="2" charset="-122"/>
            </a:endParaRPr>
          </a:p>
          <a:p>
            <a:endParaRPr lang="zh-CN" altLang="en-US" sz="2200" dirty="0"/>
          </a:p>
        </p:txBody>
      </p:sp>
      <p:sp>
        <p:nvSpPr>
          <p:cNvPr id="8" name="TextBox 7"/>
          <p:cNvSpPr txBox="1"/>
          <p:nvPr/>
        </p:nvSpPr>
        <p:spPr>
          <a:xfrm>
            <a:off x="323528" y="188640"/>
            <a:ext cx="5760640" cy="830997"/>
          </a:xfrm>
          <a:prstGeom prst="rect">
            <a:avLst/>
          </a:prstGeom>
          <a:noFill/>
        </p:spPr>
        <p:txBody>
          <a:bodyPr wrap="square" rtlCol="0">
            <a:spAutoFit/>
          </a:bodyPr>
          <a:lstStyle/>
          <a:p>
            <a:r>
              <a:rPr lang="zh-CN" altLang="en-US" sz="2400" dirty="0" smtClean="0"/>
              <a:t>六、苏州工业园区</a:t>
            </a:r>
            <a:endParaRPr lang="en-US" altLang="zh-CN" sz="2400" dirty="0" smtClean="0"/>
          </a:p>
          <a:p>
            <a:r>
              <a:rPr lang="zh-CN" altLang="en-US" sz="2400" dirty="0" smtClean="0"/>
              <a:t>就业困难群体社保补贴操作细则</a:t>
            </a:r>
            <a:endParaRPr lang="zh-CN" altLang="en-US" sz="2400" dirty="0"/>
          </a:p>
        </p:txBody>
      </p:sp>
    </p:spTree>
    <p:extLst>
      <p:ext uri="{BB962C8B-B14F-4D97-AF65-F5344CB8AC3E}">
        <p14:creationId xmlns:p14="http://schemas.microsoft.com/office/powerpoint/2010/main" val="41023720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33</a:t>
            </a:fld>
            <a:endParaRPr lang="zh-CN" altLang="en-US"/>
          </a:p>
        </p:txBody>
      </p:sp>
      <p:sp>
        <p:nvSpPr>
          <p:cNvPr id="5" name="流程图: 可选过程 4"/>
          <p:cNvSpPr/>
          <p:nvPr/>
        </p:nvSpPr>
        <p:spPr>
          <a:xfrm>
            <a:off x="2160858" y="2060848"/>
            <a:ext cx="4822285"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园区岗位用工补贴</a:t>
            </a:r>
            <a:endParaRPr lang="zh-CN" altLang="en-US" sz="3200" dirty="0">
              <a:latin typeface="+mj-ea"/>
              <a:ea typeface="+mj-ea"/>
            </a:endParaRPr>
          </a:p>
        </p:txBody>
      </p:sp>
      <p:sp>
        <p:nvSpPr>
          <p:cNvPr id="3" name="椭圆 2"/>
          <p:cNvSpPr/>
          <p:nvPr/>
        </p:nvSpPr>
        <p:spPr>
          <a:xfrm>
            <a:off x="2555776" y="4158098"/>
            <a:ext cx="1080120" cy="108012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000" dirty="0" smtClean="0">
                <a:latin typeface="微软雅黑" pitchFamily="34" charset="-122"/>
                <a:ea typeface="微软雅黑" pitchFamily="34" charset="-122"/>
              </a:rPr>
              <a:t>征地农民</a:t>
            </a:r>
            <a:endParaRPr lang="zh-CN" altLang="en-US" sz="2000" dirty="0">
              <a:latin typeface="微软雅黑" pitchFamily="34" charset="-122"/>
              <a:ea typeface="微软雅黑" pitchFamily="34" charset="-122"/>
            </a:endParaRPr>
          </a:p>
        </p:txBody>
      </p:sp>
      <p:sp>
        <p:nvSpPr>
          <p:cNvPr id="6" name="椭圆 5"/>
          <p:cNvSpPr/>
          <p:nvPr/>
        </p:nvSpPr>
        <p:spPr>
          <a:xfrm>
            <a:off x="3851920" y="3212976"/>
            <a:ext cx="1260140" cy="126014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2000" dirty="0" smtClean="0">
                <a:latin typeface="微软雅黑" pitchFamily="34" charset="-122"/>
                <a:ea typeface="微软雅黑" pitchFamily="34" charset="-122"/>
              </a:rPr>
              <a:t>300</a:t>
            </a:r>
            <a:r>
              <a:rPr lang="zh-CN" altLang="en-US" sz="2000" dirty="0" smtClean="0">
                <a:latin typeface="微软雅黑" pitchFamily="34" charset="-122"/>
                <a:ea typeface="微软雅黑" pitchFamily="34" charset="-122"/>
              </a:rPr>
              <a:t>元</a:t>
            </a:r>
            <a:endParaRPr lang="zh-CN" altLang="en-US" sz="2000" dirty="0">
              <a:latin typeface="微软雅黑" pitchFamily="34" charset="-122"/>
              <a:ea typeface="微软雅黑" pitchFamily="34" charset="-122"/>
            </a:endParaRPr>
          </a:p>
        </p:txBody>
      </p:sp>
      <p:sp>
        <p:nvSpPr>
          <p:cNvPr id="7" name="椭圆 6"/>
          <p:cNvSpPr/>
          <p:nvPr/>
        </p:nvSpPr>
        <p:spPr>
          <a:xfrm>
            <a:off x="5077115" y="4581128"/>
            <a:ext cx="1080120" cy="108012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2000" dirty="0" smtClean="0">
                <a:latin typeface="微软雅黑" pitchFamily="34" charset="-122"/>
                <a:ea typeface="微软雅黑" pitchFamily="34" charset="-122"/>
              </a:rPr>
              <a:t>3</a:t>
            </a:r>
            <a:r>
              <a:rPr lang="zh-CN" altLang="en-US" sz="2000" dirty="0" smtClean="0">
                <a:latin typeface="微软雅黑" pitchFamily="34" charset="-122"/>
                <a:ea typeface="微软雅黑" pitchFamily="34" charset="-122"/>
              </a:rPr>
              <a:t>年</a:t>
            </a:r>
            <a:endParaRPr lang="zh-CN" altLang="en-US" sz="2000" dirty="0">
              <a:latin typeface="微软雅黑" pitchFamily="34" charset="-122"/>
              <a:ea typeface="微软雅黑" pitchFamily="34" charset="-122"/>
            </a:endParaRPr>
          </a:p>
        </p:txBody>
      </p:sp>
      <p:cxnSp>
        <p:nvCxnSpPr>
          <p:cNvPr id="8" name="直接连接符 7"/>
          <p:cNvCxnSpPr/>
          <p:nvPr/>
        </p:nvCxnSpPr>
        <p:spPr>
          <a:xfrm flipV="1">
            <a:off x="3549724" y="4158098"/>
            <a:ext cx="374204" cy="216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 idx="5"/>
          </p:cNvCxnSpPr>
          <p:nvPr/>
        </p:nvCxnSpPr>
        <p:spPr>
          <a:xfrm>
            <a:off x="4927517" y="4288573"/>
            <a:ext cx="354172" cy="4095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35896" y="4797152"/>
            <a:ext cx="1441218" cy="2835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95536" y="404664"/>
            <a:ext cx="3341290"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1504984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34</a:t>
            </a:fld>
            <a:endParaRPr lang="zh-CN" altLang="en-US"/>
          </a:p>
        </p:txBody>
      </p:sp>
      <p:sp>
        <p:nvSpPr>
          <p:cNvPr id="3" name="TextBox 2"/>
          <p:cNvSpPr txBox="1"/>
          <p:nvPr/>
        </p:nvSpPr>
        <p:spPr>
          <a:xfrm>
            <a:off x="683568" y="1448199"/>
            <a:ext cx="399644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555631"/>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98812" y="2132856"/>
            <a:ext cx="7992888" cy="1107996"/>
          </a:xfrm>
          <a:prstGeom prst="rect">
            <a:avLst/>
          </a:prstGeom>
          <a:noFill/>
        </p:spPr>
        <p:txBody>
          <a:bodyPr wrap="square" rtlCol="0">
            <a:spAutoFit/>
          </a:bodyPr>
          <a:lstStyle/>
          <a:p>
            <a:r>
              <a:rPr lang="zh-CN" altLang="en-US" sz="2200" dirty="0" smtClean="0">
                <a:solidFill>
                  <a:srgbClr val="FF0000"/>
                </a:solidFill>
              </a:rPr>
              <a:t>　　注册</a:t>
            </a:r>
            <a:r>
              <a:rPr lang="zh-CN" altLang="en-US" sz="2200" dirty="0">
                <a:solidFill>
                  <a:srgbClr val="FF0000"/>
                </a:solidFill>
              </a:rPr>
              <a:t>在园区</a:t>
            </a:r>
            <a:r>
              <a:rPr lang="zh-CN" altLang="en-US" sz="2200" dirty="0"/>
              <a:t>，且经营正常的各类用人</a:t>
            </a:r>
            <a:r>
              <a:rPr lang="zh-CN" altLang="en-US" sz="2200" dirty="0" smtClean="0"/>
              <a:t>单位</a:t>
            </a:r>
            <a:r>
              <a:rPr lang="zh-CN" altLang="en-US" sz="2200" dirty="0"/>
              <a:t>，</a:t>
            </a:r>
            <a:r>
              <a:rPr lang="zh-CN" altLang="en-US" sz="2200" dirty="0" smtClean="0"/>
              <a:t>当年</a:t>
            </a:r>
            <a:r>
              <a:rPr lang="zh-CN" altLang="en-US" sz="2200" dirty="0"/>
              <a:t>新招用园区户籍未就业的被征地农民、并与其签订 </a:t>
            </a:r>
            <a:r>
              <a:rPr lang="en-US" altLang="zh-CN" sz="2200" dirty="0"/>
              <a:t>1 </a:t>
            </a:r>
            <a:r>
              <a:rPr lang="zh-CN" altLang="en-US" sz="2200" dirty="0"/>
              <a:t>年及以上期限劳动合同，按时足额缴纳园区社会保险。</a:t>
            </a:r>
          </a:p>
        </p:txBody>
      </p:sp>
      <p:sp>
        <p:nvSpPr>
          <p:cNvPr id="6" name="TextBox 5"/>
          <p:cNvSpPr txBox="1"/>
          <p:nvPr/>
        </p:nvSpPr>
        <p:spPr>
          <a:xfrm>
            <a:off x="698812" y="3549071"/>
            <a:ext cx="3996444" cy="430887"/>
          </a:xfrm>
          <a:prstGeom prst="rect">
            <a:avLst/>
          </a:prstGeom>
          <a:noFill/>
        </p:spPr>
        <p:txBody>
          <a:bodyPr wrap="square" rtlCol="0">
            <a:spAutoFit/>
          </a:bodyPr>
          <a:lstStyle/>
          <a:p>
            <a:r>
              <a:rPr lang="zh-CN" altLang="en-US" sz="2200" dirty="0" smtClean="0"/>
              <a:t>二、补贴标准及期限</a:t>
            </a:r>
            <a:endParaRPr lang="zh-CN" altLang="en-US" sz="2200" dirty="0"/>
          </a:p>
        </p:txBody>
      </p:sp>
      <p:sp>
        <p:nvSpPr>
          <p:cNvPr id="7" name="燕尾形 6"/>
          <p:cNvSpPr/>
          <p:nvPr/>
        </p:nvSpPr>
        <p:spPr>
          <a:xfrm>
            <a:off x="417177" y="3656502"/>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611560" y="4221088"/>
            <a:ext cx="7992888" cy="769441"/>
          </a:xfrm>
          <a:prstGeom prst="rect">
            <a:avLst/>
          </a:prstGeom>
          <a:noFill/>
        </p:spPr>
        <p:txBody>
          <a:bodyPr wrap="square" rtlCol="0">
            <a:spAutoFit/>
          </a:bodyPr>
          <a:lstStyle/>
          <a:p>
            <a:r>
              <a:rPr lang="zh-CN" altLang="en-US" sz="2200" dirty="0" smtClean="0"/>
              <a:t>　　按照</a:t>
            </a:r>
            <a:r>
              <a:rPr lang="zh-CN" altLang="en-US" sz="2200" dirty="0"/>
              <a:t>吸纳园区户籍被征地农民的人数</a:t>
            </a:r>
            <a:r>
              <a:rPr lang="zh-CN" altLang="en-US" sz="2200" dirty="0" smtClean="0"/>
              <a:t>，给予</a:t>
            </a:r>
            <a:r>
              <a:rPr lang="zh-CN" altLang="en-US" sz="2200" dirty="0"/>
              <a:t>每人每月</a:t>
            </a:r>
            <a:r>
              <a:rPr lang="en-US" altLang="zh-CN" sz="2200" dirty="0">
                <a:solidFill>
                  <a:srgbClr val="FF0000"/>
                </a:solidFill>
              </a:rPr>
              <a:t>300</a:t>
            </a:r>
            <a:r>
              <a:rPr lang="zh-CN" altLang="en-US" sz="2200" dirty="0">
                <a:solidFill>
                  <a:srgbClr val="FF0000"/>
                </a:solidFill>
              </a:rPr>
              <a:t>元</a:t>
            </a:r>
            <a:r>
              <a:rPr lang="zh-CN" altLang="en-US" sz="2200" dirty="0"/>
              <a:t>的岗位用工补贴。补贴期限最长不超过</a:t>
            </a:r>
            <a:r>
              <a:rPr lang="en-US" altLang="zh-CN" sz="2200" dirty="0">
                <a:solidFill>
                  <a:srgbClr val="FF0000"/>
                </a:solidFill>
              </a:rPr>
              <a:t>3</a:t>
            </a:r>
            <a:r>
              <a:rPr lang="zh-CN" altLang="en-US" sz="2200" dirty="0">
                <a:solidFill>
                  <a:srgbClr val="FF0000"/>
                </a:solidFill>
              </a:rPr>
              <a:t>年</a:t>
            </a:r>
            <a:r>
              <a:rPr lang="zh-CN" altLang="en-US" sz="2200" dirty="0"/>
              <a:t>。</a:t>
            </a:r>
          </a:p>
        </p:txBody>
      </p:sp>
      <p:sp>
        <p:nvSpPr>
          <p:cNvPr id="9" name="TextBox 8"/>
          <p:cNvSpPr txBox="1"/>
          <p:nvPr/>
        </p:nvSpPr>
        <p:spPr>
          <a:xfrm>
            <a:off x="323528" y="188640"/>
            <a:ext cx="5760640" cy="830997"/>
          </a:xfrm>
          <a:prstGeom prst="rect">
            <a:avLst/>
          </a:prstGeom>
          <a:noFill/>
        </p:spPr>
        <p:txBody>
          <a:bodyPr wrap="square" rtlCol="0">
            <a:spAutoFit/>
          </a:bodyPr>
          <a:lstStyle/>
          <a:p>
            <a:r>
              <a:rPr lang="zh-CN" altLang="en-US" sz="2400" dirty="0" smtClean="0"/>
              <a:t>七、苏州工业园区</a:t>
            </a:r>
            <a:endParaRPr lang="en-US" altLang="zh-CN" sz="2400" dirty="0" smtClean="0"/>
          </a:p>
          <a:p>
            <a:r>
              <a:rPr lang="zh-CN" altLang="en-US" sz="2400" dirty="0" smtClean="0"/>
              <a:t>岗位用工补贴操作细则</a:t>
            </a:r>
            <a:endParaRPr lang="zh-CN" altLang="en-US" sz="2400" dirty="0"/>
          </a:p>
        </p:txBody>
      </p:sp>
    </p:spTree>
    <p:extLst>
      <p:ext uri="{BB962C8B-B14F-4D97-AF65-F5344CB8AC3E}">
        <p14:creationId xmlns:p14="http://schemas.microsoft.com/office/powerpoint/2010/main" val="25154792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35</a:t>
            </a:fld>
            <a:endParaRPr lang="zh-CN" altLang="en-US"/>
          </a:p>
        </p:txBody>
      </p:sp>
      <p:sp>
        <p:nvSpPr>
          <p:cNvPr id="3" name="流程图: 可选过程 2"/>
          <p:cNvSpPr/>
          <p:nvPr/>
        </p:nvSpPr>
        <p:spPr>
          <a:xfrm>
            <a:off x="1962273" y="2060848"/>
            <a:ext cx="5219454"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园区公益性岗位用工补贴</a:t>
            </a:r>
            <a:endParaRPr lang="zh-CN" altLang="en-US" sz="3200" dirty="0">
              <a:latin typeface="+mj-ea"/>
              <a:ea typeface="+mj-ea"/>
            </a:endParaRPr>
          </a:p>
        </p:txBody>
      </p:sp>
      <p:sp>
        <p:nvSpPr>
          <p:cNvPr id="4" name="椭圆 3"/>
          <p:cNvSpPr/>
          <p:nvPr/>
        </p:nvSpPr>
        <p:spPr>
          <a:xfrm>
            <a:off x="2555776" y="4158098"/>
            <a:ext cx="1080120" cy="108012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000" dirty="0" smtClean="0">
                <a:latin typeface="微软雅黑" pitchFamily="34" charset="-122"/>
                <a:ea typeface="微软雅黑" pitchFamily="34" charset="-122"/>
              </a:rPr>
              <a:t>征地农民</a:t>
            </a:r>
            <a:endParaRPr lang="zh-CN" altLang="en-US" sz="2000" dirty="0">
              <a:latin typeface="微软雅黑" pitchFamily="34" charset="-122"/>
              <a:ea typeface="微软雅黑" pitchFamily="34" charset="-122"/>
            </a:endParaRPr>
          </a:p>
        </p:txBody>
      </p:sp>
      <p:sp>
        <p:nvSpPr>
          <p:cNvPr id="5" name="椭圆 4"/>
          <p:cNvSpPr/>
          <p:nvPr/>
        </p:nvSpPr>
        <p:spPr>
          <a:xfrm>
            <a:off x="3851920" y="3212976"/>
            <a:ext cx="1260140" cy="126014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2000" dirty="0" smtClean="0">
                <a:latin typeface="微软雅黑" pitchFamily="34" charset="-122"/>
                <a:ea typeface="微软雅黑" pitchFamily="34" charset="-122"/>
              </a:rPr>
              <a:t>750</a:t>
            </a:r>
            <a:r>
              <a:rPr lang="zh-CN" altLang="en-US" sz="2000" dirty="0" smtClean="0">
                <a:latin typeface="微软雅黑" pitchFamily="34" charset="-122"/>
                <a:ea typeface="微软雅黑" pitchFamily="34" charset="-122"/>
              </a:rPr>
              <a:t>元</a:t>
            </a:r>
            <a:endParaRPr lang="zh-CN" altLang="en-US" sz="2000" dirty="0">
              <a:latin typeface="微软雅黑" pitchFamily="34" charset="-122"/>
              <a:ea typeface="微软雅黑" pitchFamily="34" charset="-122"/>
            </a:endParaRPr>
          </a:p>
        </p:txBody>
      </p:sp>
      <p:sp>
        <p:nvSpPr>
          <p:cNvPr id="6" name="椭圆 5"/>
          <p:cNvSpPr/>
          <p:nvPr/>
        </p:nvSpPr>
        <p:spPr>
          <a:xfrm>
            <a:off x="5077115" y="4581128"/>
            <a:ext cx="1080120" cy="108012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2000" dirty="0" smtClean="0">
                <a:latin typeface="微软雅黑" pitchFamily="34" charset="-122"/>
                <a:ea typeface="微软雅黑" pitchFamily="34" charset="-122"/>
              </a:rPr>
              <a:t>3</a:t>
            </a:r>
            <a:r>
              <a:rPr lang="zh-CN" altLang="en-US" sz="2000" dirty="0" smtClean="0">
                <a:latin typeface="微软雅黑" pitchFamily="34" charset="-122"/>
                <a:ea typeface="微软雅黑" pitchFamily="34" charset="-122"/>
              </a:rPr>
              <a:t>年</a:t>
            </a:r>
            <a:endParaRPr lang="zh-CN" altLang="en-US" sz="2000" dirty="0">
              <a:latin typeface="微软雅黑" pitchFamily="34" charset="-122"/>
              <a:ea typeface="微软雅黑" pitchFamily="34" charset="-122"/>
            </a:endParaRPr>
          </a:p>
        </p:txBody>
      </p:sp>
      <p:cxnSp>
        <p:nvCxnSpPr>
          <p:cNvPr id="7" name="直接连接符 6"/>
          <p:cNvCxnSpPr/>
          <p:nvPr/>
        </p:nvCxnSpPr>
        <p:spPr>
          <a:xfrm flipV="1">
            <a:off x="3549724" y="4158098"/>
            <a:ext cx="374204" cy="216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5" idx="5"/>
          </p:cNvCxnSpPr>
          <p:nvPr/>
        </p:nvCxnSpPr>
        <p:spPr>
          <a:xfrm>
            <a:off x="4927517" y="4288573"/>
            <a:ext cx="354172" cy="4095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635896" y="4797152"/>
            <a:ext cx="1441218" cy="2835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67544" y="476672"/>
            <a:ext cx="3269282"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3986592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36</a:t>
            </a:fld>
            <a:endParaRPr lang="zh-CN" altLang="en-US"/>
          </a:p>
        </p:txBody>
      </p:sp>
      <p:sp>
        <p:nvSpPr>
          <p:cNvPr id="3" name="TextBox 2"/>
          <p:cNvSpPr txBox="1"/>
          <p:nvPr/>
        </p:nvSpPr>
        <p:spPr>
          <a:xfrm>
            <a:off x="625470" y="1019789"/>
            <a:ext cx="399644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127221"/>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29112" y="1450676"/>
            <a:ext cx="7992888" cy="1107996"/>
          </a:xfrm>
          <a:prstGeom prst="rect">
            <a:avLst/>
          </a:prstGeom>
          <a:noFill/>
        </p:spPr>
        <p:txBody>
          <a:bodyPr wrap="square" rtlCol="0">
            <a:spAutoFit/>
          </a:bodyPr>
          <a:lstStyle/>
          <a:p>
            <a:r>
              <a:rPr lang="zh-CN" altLang="en-US" sz="2200" dirty="0" smtClean="0">
                <a:solidFill>
                  <a:srgbClr val="FF0000"/>
                </a:solidFill>
              </a:rPr>
              <a:t>　　注册</a:t>
            </a:r>
            <a:r>
              <a:rPr lang="zh-CN" altLang="en-US" sz="2200" dirty="0">
                <a:solidFill>
                  <a:srgbClr val="FF0000"/>
                </a:solidFill>
              </a:rPr>
              <a:t>在园区</a:t>
            </a:r>
            <a:r>
              <a:rPr lang="zh-CN" altLang="en-US" sz="2200" dirty="0"/>
              <a:t>，且经营正常的各类用人</a:t>
            </a:r>
            <a:r>
              <a:rPr lang="zh-CN" altLang="en-US" sz="2200" dirty="0" smtClean="0"/>
              <a:t>单位，提供</a:t>
            </a:r>
            <a:r>
              <a:rPr lang="zh-CN" altLang="en-US" sz="2200" dirty="0"/>
              <a:t>经认定的公益性岗位给园区户籍未就业的</a:t>
            </a:r>
            <a:r>
              <a:rPr lang="zh-CN" altLang="en-US" sz="2200" dirty="0">
                <a:solidFill>
                  <a:srgbClr val="FF0000"/>
                </a:solidFill>
              </a:rPr>
              <a:t>被征地农民</a:t>
            </a:r>
            <a:r>
              <a:rPr lang="zh-CN" altLang="en-US" sz="2200" dirty="0" smtClean="0"/>
              <a:t>、签订 </a:t>
            </a:r>
            <a:r>
              <a:rPr lang="en-US" altLang="zh-CN" sz="2200" dirty="0">
                <a:solidFill>
                  <a:srgbClr val="FF0000"/>
                </a:solidFill>
              </a:rPr>
              <a:t>1 </a:t>
            </a:r>
            <a:r>
              <a:rPr lang="zh-CN" altLang="en-US" sz="2200" dirty="0">
                <a:solidFill>
                  <a:srgbClr val="FF0000"/>
                </a:solidFill>
              </a:rPr>
              <a:t>年</a:t>
            </a:r>
            <a:r>
              <a:rPr lang="zh-CN" altLang="en-US" sz="2200" dirty="0"/>
              <a:t>及以上期限劳动合同，按时足额</a:t>
            </a:r>
            <a:r>
              <a:rPr lang="zh-CN" altLang="en-US" sz="2200" dirty="0" smtClean="0"/>
              <a:t>缴纳社会保险</a:t>
            </a:r>
            <a:r>
              <a:rPr lang="zh-CN" altLang="en-US" sz="2200" dirty="0"/>
              <a:t>。</a:t>
            </a:r>
          </a:p>
        </p:txBody>
      </p:sp>
      <p:sp>
        <p:nvSpPr>
          <p:cNvPr id="6" name="TextBox 5"/>
          <p:cNvSpPr txBox="1"/>
          <p:nvPr/>
        </p:nvSpPr>
        <p:spPr>
          <a:xfrm>
            <a:off x="683568" y="2745823"/>
            <a:ext cx="3996444" cy="430887"/>
          </a:xfrm>
          <a:prstGeom prst="rect">
            <a:avLst/>
          </a:prstGeom>
          <a:noFill/>
        </p:spPr>
        <p:txBody>
          <a:bodyPr wrap="square" rtlCol="0">
            <a:spAutoFit/>
          </a:bodyPr>
          <a:lstStyle/>
          <a:p>
            <a:r>
              <a:rPr lang="zh-CN" altLang="en-US" sz="2200" dirty="0" smtClean="0"/>
              <a:t>二、公益性岗位的认定</a:t>
            </a:r>
            <a:endParaRPr lang="zh-CN" altLang="en-US" sz="2200" dirty="0"/>
          </a:p>
        </p:txBody>
      </p:sp>
      <p:sp>
        <p:nvSpPr>
          <p:cNvPr id="7" name="燕尾形 6"/>
          <p:cNvSpPr/>
          <p:nvPr/>
        </p:nvSpPr>
        <p:spPr>
          <a:xfrm>
            <a:off x="413088" y="2852936"/>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611560" y="3176711"/>
            <a:ext cx="7883976" cy="2123658"/>
          </a:xfrm>
          <a:prstGeom prst="rect">
            <a:avLst/>
          </a:prstGeom>
          <a:noFill/>
        </p:spPr>
        <p:txBody>
          <a:bodyPr wrap="square" rtlCol="0">
            <a:spAutoFit/>
          </a:bodyPr>
          <a:lstStyle/>
          <a:p>
            <a:r>
              <a:rPr lang="zh-CN" altLang="en-US" sz="2200" dirty="0" smtClean="0"/>
              <a:t>　　公益性</a:t>
            </a:r>
            <a:r>
              <a:rPr lang="zh-CN" altLang="en-US" sz="2200" dirty="0"/>
              <a:t>岗位是指政府投资或社会开发，提供城市管理及社会服务等的岗位</a:t>
            </a:r>
            <a:r>
              <a:rPr lang="zh-CN" altLang="en-US" sz="2200" dirty="0"/>
              <a:t>。公益性岗位范围（十五类）：</a:t>
            </a:r>
          </a:p>
          <a:p>
            <a:r>
              <a:rPr lang="en-US" altLang="zh-CN" sz="2200" dirty="0"/>
              <a:t>1</a:t>
            </a:r>
            <a:r>
              <a:rPr lang="zh-CN" altLang="en-US" sz="2200" dirty="0"/>
              <a:t>．社区保安、保洁、保绿、保养岗位；</a:t>
            </a:r>
          </a:p>
          <a:p>
            <a:r>
              <a:rPr lang="en-US" altLang="zh-CN" sz="2200" dirty="0"/>
              <a:t>2</a:t>
            </a:r>
            <a:r>
              <a:rPr lang="zh-CN" altLang="en-US" sz="2200" dirty="0"/>
              <a:t>．老年公寓、工疗站后勤岗位；</a:t>
            </a:r>
          </a:p>
          <a:p>
            <a:r>
              <a:rPr lang="en-US" altLang="zh-CN" sz="2200" dirty="0"/>
              <a:t>3</a:t>
            </a:r>
            <a:r>
              <a:rPr lang="zh-CN" altLang="en-US" sz="2200" dirty="0"/>
              <a:t>．按户收费的小区物业工作岗位</a:t>
            </a:r>
            <a:r>
              <a:rPr lang="zh-CN" altLang="en-US" sz="2200" dirty="0" smtClean="0"/>
              <a:t>；</a:t>
            </a:r>
            <a:endParaRPr lang="en-US" altLang="zh-CN" sz="2200" dirty="0" smtClean="0"/>
          </a:p>
          <a:p>
            <a:r>
              <a:rPr lang="en-US" altLang="zh-CN" sz="2200" dirty="0" smtClean="0"/>
              <a:t>4</a:t>
            </a:r>
            <a:r>
              <a:rPr lang="zh-CN" altLang="en-US" sz="2200" dirty="0" smtClean="0"/>
              <a:t>．</a:t>
            </a:r>
            <a:r>
              <a:rPr lang="zh-CN" altLang="en-US" sz="2200" dirty="0"/>
              <a:t>社会福利居家养老服务组织的老人护理、老人陪护</a:t>
            </a:r>
            <a:r>
              <a:rPr lang="zh-CN" altLang="en-US" sz="2200" dirty="0" smtClean="0"/>
              <a:t>岗位等等；</a:t>
            </a:r>
            <a:endParaRPr lang="zh-CN" altLang="en-US" sz="2200" dirty="0"/>
          </a:p>
        </p:txBody>
      </p:sp>
      <p:sp>
        <p:nvSpPr>
          <p:cNvPr id="10" name="TextBox 9"/>
          <p:cNvSpPr txBox="1"/>
          <p:nvPr/>
        </p:nvSpPr>
        <p:spPr>
          <a:xfrm>
            <a:off x="323528" y="188640"/>
            <a:ext cx="5760640" cy="830997"/>
          </a:xfrm>
          <a:prstGeom prst="rect">
            <a:avLst/>
          </a:prstGeom>
          <a:noFill/>
        </p:spPr>
        <p:txBody>
          <a:bodyPr wrap="square" rtlCol="0">
            <a:spAutoFit/>
          </a:bodyPr>
          <a:lstStyle/>
          <a:p>
            <a:r>
              <a:rPr lang="zh-CN" altLang="en-US" sz="2400" dirty="0" smtClean="0"/>
              <a:t>八、苏州工业园区</a:t>
            </a:r>
            <a:endParaRPr lang="en-US" altLang="zh-CN" sz="2400" dirty="0" smtClean="0"/>
          </a:p>
          <a:p>
            <a:r>
              <a:rPr lang="zh-CN" altLang="en-US" sz="2400" dirty="0" smtClean="0"/>
              <a:t>公益性岗位用工补贴操作细则</a:t>
            </a:r>
            <a:endParaRPr lang="zh-CN" altLang="en-US" sz="2400" dirty="0"/>
          </a:p>
        </p:txBody>
      </p:sp>
      <p:cxnSp>
        <p:nvCxnSpPr>
          <p:cNvPr id="11" name="直接连接符 10"/>
          <p:cNvCxnSpPr/>
          <p:nvPr/>
        </p:nvCxnSpPr>
        <p:spPr>
          <a:xfrm>
            <a:off x="395536" y="2708920"/>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5536" y="530110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a:off x="395536" y="5445224"/>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4" name="TextBox 13"/>
          <p:cNvSpPr txBox="1"/>
          <p:nvPr/>
        </p:nvSpPr>
        <p:spPr>
          <a:xfrm>
            <a:off x="669767" y="5337792"/>
            <a:ext cx="6192688" cy="430887"/>
          </a:xfrm>
          <a:prstGeom prst="rect">
            <a:avLst/>
          </a:prstGeom>
          <a:noFill/>
        </p:spPr>
        <p:txBody>
          <a:bodyPr wrap="square" rtlCol="0">
            <a:spAutoFit/>
          </a:bodyPr>
          <a:lstStyle/>
          <a:p>
            <a:r>
              <a:rPr lang="zh-CN" altLang="en-US" sz="2200" dirty="0" smtClean="0"/>
              <a:t>三、补贴标准及期限</a:t>
            </a:r>
            <a:endParaRPr lang="zh-CN" altLang="en-US" sz="2200" dirty="0"/>
          </a:p>
        </p:txBody>
      </p:sp>
      <p:sp>
        <p:nvSpPr>
          <p:cNvPr id="15" name="TextBox 14"/>
          <p:cNvSpPr txBox="1"/>
          <p:nvPr/>
        </p:nvSpPr>
        <p:spPr>
          <a:xfrm>
            <a:off x="557104" y="5784540"/>
            <a:ext cx="7992888" cy="769441"/>
          </a:xfrm>
          <a:prstGeom prst="rect">
            <a:avLst/>
          </a:prstGeom>
          <a:noFill/>
        </p:spPr>
        <p:txBody>
          <a:bodyPr wrap="square" rtlCol="0">
            <a:spAutoFit/>
          </a:bodyPr>
          <a:lstStyle/>
          <a:p>
            <a:r>
              <a:rPr lang="zh-CN" altLang="en-US" sz="2200" dirty="0" smtClean="0"/>
              <a:t>　　按照</a:t>
            </a:r>
            <a:r>
              <a:rPr lang="zh-CN" altLang="en-US" sz="2200" dirty="0"/>
              <a:t>经认定为公益性岗位的</a:t>
            </a:r>
            <a:r>
              <a:rPr lang="zh-CN" altLang="en-US" sz="2200" dirty="0" smtClean="0"/>
              <a:t>人数给予</a:t>
            </a:r>
            <a:r>
              <a:rPr lang="zh-CN" altLang="en-US" sz="2200" dirty="0">
                <a:solidFill>
                  <a:srgbClr val="FF0000"/>
                </a:solidFill>
              </a:rPr>
              <a:t>每人每月</a:t>
            </a:r>
            <a:r>
              <a:rPr lang="en-US" altLang="zh-CN" sz="2200" dirty="0">
                <a:solidFill>
                  <a:srgbClr val="FF0000"/>
                </a:solidFill>
              </a:rPr>
              <a:t>750</a:t>
            </a:r>
            <a:r>
              <a:rPr lang="zh-CN" altLang="en-US" sz="2200" dirty="0">
                <a:solidFill>
                  <a:srgbClr val="FF0000"/>
                </a:solidFill>
              </a:rPr>
              <a:t>元</a:t>
            </a:r>
            <a:r>
              <a:rPr lang="zh-CN" altLang="en-US" sz="2200" dirty="0"/>
              <a:t>的岗位用工补贴。补贴最长不超过</a:t>
            </a:r>
            <a:r>
              <a:rPr lang="en-US" altLang="zh-CN" sz="2200" dirty="0">
                <a:solidFill>
                  <a:srgbClr val="FF0000"/>
                </a:solidFill>
              </a:rPr>
              <a:t>3</a:t>
            </a:r>
            <a:r>
              <a:rPr lang="zh-CN" altLang="en-US" sz="2200" dirty="0">
                <a:solidFill>
                  <a:srgbClr val="FF0000"/>
                </a:solidFill>
              </a:rPr>
              <a:t>年</a:t>
            </a:r>
            <a:r>
              <a:rPr lang="zh-CN" altLang="en-US" sz="2200" dirty="0"/>
              <a:t>。</a:t>
            </a:r>
          </a:p>
        </p:txBody>
      </p:sp>
    </p:spTree>
    <p:extLst>
      <p:ext uri="{BB962C8B-B14F-4D97-AF65-F5344CB8AC3E}">
        <p14:creationId xmlns:p14="http://schemas.microsoft.com/office/powerpoint/2010/main" val="877992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37</a:t>
            </a:fld>
            <a:endParaRPr lang="zh-CN" altLang="en-US"/>
          </a:p>
        </p:txBody>
      </p:sp>
      <p:sp>
        <p:nvSpPr>
          <p:cNvPr id="3" name="流程图: 可选过程 2"/>
          <p:cNvSpPr/>
          <p:nvPr/>
        </p:nvSpPr>
        <p:spPr>
          <a:xfrm>
            <a:off x="1962273" y="2060848"/>
            <a:ext cx="5219454"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园区职业介绍奖励</a:t>
            </a:r>
            <a:endParaRPr lang="zh-CN" altLang="en-US" sz="3200" dirty="0">
              <a:latin typeface="+mj-ea"/>
              <a:ea typeface="+mj-ea"/>
            </a:endParaRPr>
          </a:p>
        </p:txBody>
      </p:sp>
      <p:sp>
        <p:nvSpPr>
          <p:cNvPr id="4" name="椭圆 3"/>
          <p:cNvSpPr/>
          <p:nvPr/>
        </p:nvSpPr>
        <p:spPr>
          <a:xfrm>
            <a:off x="3917105" y="4553866"/>
            <a:ext cx="1369858" cy="136985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000" dirty="0" smtClean="0">
                <a:latin typeface="微软雅黑" pitchFamily="34" charset="-122"/>
                <a:ea typeface="微软雅黑" pitchFamily="34" charset="-122"/>
              </a:rPr>
              <a:t>一次性</a:t>
            </a:r>
            <a:endParaRPr lang="zh-CN" altLang="en-US" sz="2000" dirty="0">
              <a:latin typeface="微软雅黑" pitchFamily="34" charset="-122"/>
              <a:ea typeface="微软雅黑" pitchFamily="34" charset="-122"/>
            </a:endParaRPr>
          </a:p>
        </p:txBody>
      </p:sp>
      <p:sp>
        <p:nvSpPr>
          <p:cNvPr id="5" name="椭圆 4"/>
          <p:cNvSpPr/>
          <p:nvPr/>
        </p:nvSpPr>
        <p:spPr>
          <a:xfrm>
            <a:off x="5580112" y="3140968"/>
            <a:ext cx="1440160" cy="144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dirty="0" smtClean="0">
                <a:latin typeface="微软雅黑" pitchFamily="34" charset="-122"/>
                <a:ea typeface="微软雅黑" pitchFamily="34" charset="-122"/>
              </a:rPr>
              <a:t>1500</a:t>
            </a:r>
            <a:r>
              <a:rPr lang="zh-CN" altLang="en-US" dirty="0" smtClean="0">
                <a:latin typeface="微软雅黑" pitchFamily="34" charset="-122"/>
                <a:ea typeface="微软雅黑" pitchFamily="34" charset="-122"/>
              </a:rPr>
              <a:t>元</a:t>
            </a:r>
            <a:endParaRPr lang="zh-CN" altLang="en-US" dirty="0">
              <a:latin typeface="微软雅黑" pitchFamily="34" charset="-122"/>
              <a:ea typeface="微软雅黑" pitchFamily="34" charset="-122"/>
            </a:endParaRPr>
          </a:p>
        </p:txBody>
      </p:sp>
      <p:sp>
        <p:nvSpPr>
          <p:cNvPr id="6" name="椭圆 5"/>
          <p:cNvSpPr/>
          <p:nvPr/>
        </p:nvSpPr>
        <p:spPr>
          <a:xfrm>
            <a:off x="2123728" y="3536263"/>
            <a:ext cx="1224136" cy="122413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人力资源</a:t>
            </a:r>
            <a:endParaRPr lang="zh-CN" altLang="en-US" sz="2400" dirty="0">
              <a:latin typeface="微软雅黑" pitchFamily="34" charset="-122"/>
              <a:ea typeface="微软雅黑" pitchFamily="34" charset="-122"/>
            </a:endParaRPr>
          </a:p>
        </p:txBody>
      </p:sp>
      <p:cxnSp>
        <p:nvCxnSpPr>
          <p:cNvPr id="8" name="直接箭头连接符 7"/>
          <p:cNvCxnSpPr>
            <a:stCxn id="5" idx="3"/>
            <a:endCxn id="4" idx="7"/>
          </p:cNvCxnSpPr>
          <p:nvPr/>
        </p:nvCxnSpPr>
        <p:spPr>
          <a:xfrm flipH="1">
            <a:off x="5086352" y="4370221"/>
            <a:ext cx="704667" cy="38425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4" idx="2"/>
            <a:endCxn id="6" idx="5"/>
          </p:cNvCxnSpPr>
          <p:nvPr/>
        </p:nvCxnSpPr>
        <p:spPr>
          <a:xfrm flipH="1" flipV="1">
            <a:off x="3168593" y="4581128"/>
            <a:ext cx="748512" cy="65766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11560" y="476672"/>
            <a:ext cx="3168352"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3583650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38</a:t>
            </a:fld>
            <a:endParaRPr lang="zh-CN" altLang="en-US"/>
          </a:p>
        </p:txBody>
      </p:sp>
      <p:sp>
        <p:nvSpPr>
          <p:cNvPr id="3" name="TextBox 2"/>
          <p:cNvSpPr txBox="1"/>
          <p:nvPr/>
        </p:nvSpPr>
        <p:spPr>
          <a:xfrm>
            <a:off x="686236" y="1125324"/>
            <a:ext cx="399644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232756"/>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556211"/>
            <a:ext cx="7992888" cy="2462213"/>
          </a:xfrm>
          <a:prstGeom prst="rect">
            <a:avLst/>
          </a:prstGeom>
          <a:noFill/>
        </p:spPr>
        <p:txBody>
          <a:bodyPr wrap="square" rtlCol="0">
            <a:spAutoFit/>
          </a:bodyPr>
          <a:lstStyle/>
          <a:p>
            <a:r>
              <a:rPr lang="zh-CN" altLang="en-US" sz="2200" dirty="0" smtClean="0">
                <a:solidFill>
                  <a:srgbClr val="FF0000"/>
                </a:solidFill>
              </a:rPr>
              <a:t>　　注册</a:t>
            </a:r>
            <a:r>
              <a:rPr lang="zh-CN" altLang="en-US" sz="2200" dirty="0">
                <a:solidFill>
                  <a:srgbClr val="FF0000"/>
                </a:solidFill>
              </a:rPr>
              <a:t>在园区</a:t>
            </a:r>
            <a:r>
              <a:rPr lang="zh-CN" altLang="en-US" sz="2200" dirty="0"/>
              <a:t>的人力资源服务机构，符合以下条件的，给予职业介绍奖励：</a:t>
            </a:r>
          </a:p>
          <a:p>
            <a:r>
              <a:rPr lang="zh-CN" altLang="en-US" sz="2200" dirty="0"/>
              <a:t>（</a:t>
            </a:r>
            <a:r>
              <a:rPr lang="en-US" altLang="zh-CN" sz="2200" dirty="0"/>
              <a:t>1</a:t>
            </a:r>
            <a:r>
              <a:rPr lang="zh-CN" altLang="en-US" sz="2200" dirty="0"/>
              <a:t>）人力资源服务机构为园区上年度年检合格单位；</a:t>
            </a:r>
          </a:p>
          <a:p>
            <a:r>
              <a:rPr lang="zh-CN" altLang="en-US" sz="2200" dirty="0"/>
              <a:t>（</a:t>
            </a:r>
            <a:r>
              <a:rPr lang="en-US" altLang="zh-CN" sz="2200" dirty="0"/>
              <a:t>2</a:t>
            </a:r>
            <a:r>
              <a:rPr lang="zh-CN" altLang="en-US" sz="2200" dirty="0"/>
              <a:t>）成功推荐经园区认定</a:t>
            </a:r>
            <a:r>
              <a:rPr lang="zh-CN" altLang="en-US" sz="2200" dirty="0" smtClean="0"/>
              <a:t>的四类就业</a:t>
            </a:r>
            <a:r>
              <a:rPr lang="zh-CN" altLang="en-US" sz="2200" dirty="0"/>
              <a:t>困难</a:t>
            </a:r>
            <a:r>
              <a:rPr lang="zh-CN" altLang="en-US" sz="2200" dirty="0" smtClean="0"/>
              <a:t>群体所属</a:t>
            </a:r>
            <a:r>
              <a:rPr lang="zh-CN" altLang="en-US" sz="2200" dirty="0"/>
              <a:t>人员就业；</a:t>
            </a:r>
          </a:p>
          <a:p>
            <a:r>
              <a:rPr lang="zh-CN" altLang="en-US" sz="2200" dirty="0"/>
              <a:t>（</a:t>
            </a:r>
            <a:r>
              <a:rPr lang="en-US" altLang="zh-CN" sz="2200" dirty="0"/>
              <a:t>3</a:t>
            </a:r>
            <a:r>
              <a:rPr lang="zh-CN" altLang="en-US" sz="2200" dirty="0"/>
              <a:t>）人力资源服务机构为园区就业困难群体所属人员提供职业介绍等就业服务</a:t>
            </a:r>
            <a:r>
              <a:rPr lang="zh-CN" altLang="en-US" sz="2200" dirty="0" smtClean="0"/>
              <a:t>后被</a:t>
            </a:r>
            <a:r>
              <a:rPr lang="zh-CN" altLang="en-US" sz="2200" dirty="0"/>
              <a:t>吸纳就业（含劳务派遣）</a:t>
            </a:r>
            <a:r>
              <a:rPr lang="zh-CN" altLang="en-US" sz="2200" dirty="0"/>
              <a:t>且与用人</a:t>
            </a:r>
            <a:r>
              <a:rPr lang="zh-CN" altLang="en-US" sz="2200" dirty="0" smtClean="0"/>
              <a:t>单位</a:t>
            </a:r>
            <a:r>
              <a:rPr lang="zh-CN" altLang="en-US" sz="2200" dirty="0" smtClean="0"/>
              <a:t>签订</a:t>
            </a:r>
            <a:r>
              <a:rPr lang="en-US" altLang="zh-CN" sz="2200" dirty="0"/>
              <a:t>1</a:t>
            </a:r>
            <a:r>
              <a:rPr lang="zh-CN" altLang="en-US" sz="2200" dirty="0"/>
              <a:t>年及以上期限劳动合同并实际足额缴纳</a:t>
            </a:r>
            <a:r>
              <a:rPr lang="en-US" altLang="zh-CN" sz="2200" dirty="0"/>
              <a:t>1</a:t>
            </a:r>
            <a:r>
              <a:rPr lang="zh-CN" altLang="en-US" sz="2200" dirty="0"/>
              <a:t>年以上社会保险。</a:t>
            </a:r>
          </a:p>
        </p:txBody>
      </p:sp>
      <p:sp>
        <p:nvSpPr>
          <p:cNvPr id="6" name="TextBox 5"/>
          <p:cNvSpPr txBox="1"/>
          <p:nvPr/>
        </p:nvSpPr>
        <p:spPr>
          <a:xfrm>
            <a:off x="323528" y="188640"/>
            <a:ext cx="5760640" cy="830997"/>
          </a:xfrm>
          <a:prstGeom prst="rect">
            <a:avLst/>
          </a:prstGeom>
          <a:noFill/>
        </p:spPr>
        <p:txBody>
          <a:bodyPr wrap="square" rtlCol="0">
            <a:spAutoFit/>
          </a:bodyPr>
          <a:lstStyle/>
          <a:p>
            <a:r>
              <a:rPr lang="zh-CN" altLang="en-US" sz="2400" dirty="0" smtClean="0"/>
              <a:t>九、苏州工业园区</a:t>
            </a:r>
            <a:endParaRPr lang="en-US" altLang="zh-CN" sz="2400" dirty="0" smtClean="0"/>
          </a:p>
          <a:p>
            <a:r>
              <a:rPr lang="zh-CN" altLang="en-US" sz="2400" dirty="0" smtClean="0"/>
              <a:t>职业介绍奖励操作细则</a:t>
            </a:r>
            <a:endParaRPr lang="zh-CN" altLang="en-US" sz="2400" dirty="0"/>
          </a:p>
        </p:txBody>
      </p:sp>
      <p:sp>
        <p:nvSpPr>
          <p:cNvPr id="7" name="燕尾形 6"/>
          <p:cNvSpPr/>
          <p:nvPr/>
        </p:nvSpPr>
        <p:spPr>
          <a:xfrm>
            <a:off x="535088" y="4149080"/>
            <a:ext cx="216024" cy="216024"/>
          </a:xfrm>
          <a:prstGeom prst="chevron">
            <a:avLst>
              <a:gd name="adj" fmla="val 58140"/>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880555" y="4041648"/>
            <a:ext cx="3996444" cy="430887"/>
          </a:xfrm>
          <a:prstGeom prst="rect">
            <a:avLst/>
          </a:prstGeom>
          <a:noFill/>
        </p:spPr>
        <p:txBody>
          <a:bodyPr wrap="square" rtlCol="0">
            <a:spAutoFit/>
          </a:bodyPr>
          <a:lstStyle/>
          <a:p>
            <a:r>
              <a:rPr lang="zh-CN" altLang="en-US" sz="2200" dirty="0" smtClean="0"/>
              <a:t>二、补贴标准</a:t>
            </a:r>
            <a:endParaRPr lang="zh-CN" altLang="en-US" sz="2200" dirty="0"/>
          </a:p>
        </p:txBody>
      </p:sp>
      <p:sp>
        <p:nvSpPr>
          <p:cNvPr id="9" name="TextBox 8"/>
          <p:cNvSpPr txBox="1"/>
          <p:nvPr/>
        </p:nvSpPr>
        <p:spPr>
          <a:xfrm>
            <a:off x="686236" y="4581128"/>
            <a:ext cx="7992888" cy="430887"/>
          </a:xfrm>
          <a:prstGeom prst="rect">
            <a:avLst/>
          </a:prstGeom>
          <a:noFill/>
        </p:spPr>
        <p:txBody>
          <a:bodyPr wrap="square" rtlCol="0">
            <a:spAutoFit/>
          </a:bodyPr>
          <a:lstStyle/>
          <a:p>
            <a:r>
              <a:rPr lang="zh-CN" altLang="en-US" sz="2200" dirty="0" smtClean="0"/>
              <a:t>　　按</a:t>
            </a:r>
            <a:r>
              <a:rPr lang="zh-CN" altLang="en-US" sz="2200" dirty="0"/>
              <a:t>推荐就业每人</a:t>
            </a:r>
            <a:r>
              <a:rPr lang="en-US" altLang="zh-CN" sz="2200" dirty="0">
                <a:solidFill>
                  <a:srgbClr val="FF0000"/>
                </a:solidFill>
              </a:rPr>
              <a:t>1500</a:t>
            </a:r>
            <a:r>
              <a:rPr lang="zh-CN" altLang="en-US" sz="2200" dirty="0">
                <a:solidFill>
                  <a:srgbClr val="FF0000"/>
                </a:solidFill>
              </a:rPr>
              <a:t>元</a:t>
            </a:r>
            <a:r>
              <a:rPr lang="zh-CN" altLang="en-US" sz="2200" dirty="0"/>
              <a:t>的标准给予</a:t>
            </a:r>
            <a:r>
              <a:rPr lang="zh-CN" altLang="en-US" sz="2200" dirty="0">
                <a:solidFill>
                  <a:srgbClr val="FF0000"/>
                </a:solidFill>
              </a:rPr>
              <a:t>一次性</a:t>
            </a:r>
            <a:r>
              <a:rPr lang="zh-CN" altLang="en-US" sz="2200" dirty="0"/>
              <a:t>职业介绍奖励。</a:t>
            </a:r>
          </a:p>
        </p:txBody>
      </p:sp>
      <p:sp>
        <p:nvSpPr>
          <p:cNvPr id="10" name="矩形 9"/>
          <p:cNvSpPr/>
          <p:nvPr/>
        </p:nvSpPr>
        <p:spPr>
          <a:xfrm>
            <a:off x="594529" y="5476681"/>
            <a:ext cx="8057838" cy="769441"/>
          </a:xfrm>
          <a:prstGeom prst="rect">
            <a:avLst/>
          </a:prstGeom>
        </p:spPr>
        <p:txBody>
          <a:bodyPr wrap="square">
            <a:spAutoFit/>
          </a:bodyPr>
          <a:lstStyle/>
          <a:p>
            <a:r>
              <a:rPr lang="zh-CN" altLang="en-US" sz="2200" dirty="0" smtClean="0"/>
              <a:t>　推荐</a:t>
            </a:r>
            <a:r>
              <a:rPr lang="zh-CN" altLang="en-US" sz="2200" dirty="0"/>
              <a:t>同一人员就业，三年内只能享受一次职业介绍补贴。申请享受到市职业介绍补贴的人力资源服务机构，不再享受园区补贴。</a:t>
            </a:r>
          </a:p>
        </p:txBody>
      </p:sp>
    </p:spTree>
    <p:extLst>
      <p:ext uri="{BB962C8B-B14F-4D97-AF65-F5344CB8AC3E}">
        <p14:creationId xmlns:p14="http://schemas.microsoft.com/office/powerpoint/2010/main" val="7152952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39</a:t>
            </a:fld>
            <a:endParaRPr lang="zh-CN" altLang="en-US"/>
          </a:p>
        </p:txBody>
      </p:sp>
      <p:sp>
        <p:nvSpPr>
          <p:cNvPr id="3" name="流程图: 可选过程 2"/>
          <p:cNvSpPr/>
          <p:nvPr/>
        </p:nvSpPr>
        <p:spPr>
          <a:xfrm>
            <a:off x="1962273" y="2060848"/>
            <a:ext cx="5219454"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园区就业见习补贴</a:t>
            </a:r>
            <a:endParaRPr lang="zh-CN" altLang="en-US" sz="3200" dirty="0">
              <a:latin typeface="+mj-ea"/>
              <a:ea typeface="+mj-ea"/>
            </a:endParaRPr>
          </a:p>
        </p:txBody>
      </p:sp>
      <p:sp>
        <p:nvSpPr>
          <p:cNvPr id="5" name="矩形 4"/>
          <p:cNvSpPr/>
          <p:nvPr/>
        </p:nvSpPr>
        <p:spPr>
          <a:xfrm>
            <a:off x="2195736" y="4149080"/>
            <a:ext cx="1728192"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失业青年</a:t>
            </a:r>
            <a:endParaRPr lang="zh-CN" altLang="en-US" sz="2400" dirty="0">
              <a:latin typeface="微软雅黑" pitchFamily="34" charset="-122"/>
              <a:ea typeface="微软雅黑" pitchFamily="34" charset="-122"/>
            </a:endParaRPr>
          </a:p>
        </p:txBody>
      </p:sp>
      <p:sp>
        <p:nvSpPr>
          <p:cNvPr id="6" name="矩形 5"/>
          <p:cNvSpPr/>
          <p:nvPr/>
        </p:nvSpPr>
        <p:spPr>
          <a:xfrm>
            <a:off x="4427984" y="3284984"/>
            <a:ext cx="1728192" cy="72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见习基地</a:t>
            </a:r>
            <a:endParaRPr lang="zh-CN" altLang="en-US" sz="2400" dirty="0">
              <a:latin typeface="微软雅黑" pitchFamily="34" charset="-122"/>
              <a:ea typeface="微软雅黑" pitchFamily="34" charset="-122"/>
            </a:endParaRPr>
          </a:p>
        </p:txBody>
      </p:sp>
      <p:sp>
        <p:nvSpPr>
          <p:cNvPr id="7" name="矩形 6"/>
          <p:cNvSpPr/>
          <p:nvPr/>
        </p:nvSpPr>
        <p:spPr>
          <a:xfrm>
            <a:off x="4427984" y="5157192"/>
            <a:ext cx="1728192" cy="72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见习期限</a:t>
            </a:r>
            <a:endParaRPr lang="zh-CN" altLang="en-US" sz="2400" dirty="0">
              <a:latin typeface="微软雅黑" pitchFamily="34" charset="-122"/>
              <a:ea typeface="微软雅黑" pitchFamily="34" charset="-122"/>
            </a:endParaRPr>
          </a:p>
        </p:txBody>
      </p:sp>
      <p:sp>
        <p:nvSpPr>
          <p:cNvPr id="8" name="上下箭头 7"/>
          <p:cNvSpPr/>
          <p:nvPr/>
        </p:nvSpPr>
        <p:spPr>
          <a:xfrm>
            <a:off x="5148064" y="4077072"/>
            <a:ext cx="288032" cy="1008112"/>
          </a:xfrm>
          <a:prstGeom prst="upDownArrow">
            <a:avLst>
              <a:gd name="adj1" fmla="val 35704"/>
              <a:gd name="adj2" fmla="val 5401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4" name="矩形 3"/>
          <p:cNvSpPr/>
          <p:nvPr/>
        </p:nvSpPr>
        <p:spPr>
          <a:xfrm>
            <a:off x="495808" y="409356"/>
            <a:ext cx="3600400"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3964097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4968552" cy="830997"/>
          </a:xfrm>
          <a:prstGeom prst="rect">
            <a:avLst/>
          </a:prstGeom>
          <a:noFill/>
        </p:spPr>
        <p:txBody>
          <a:bodyPr wrap="square" rtlCol="0">
            <a:spAutoFit/>
          </a:bodyPr>
          <a:lstStyle/>
          <a:p>
            <a:r>
              <a:rPr lang="zh-CN" altLang="en-US" sz="2400" dirty="0" smtClean="0"/>
              <a:t>一、苏州工业园区</a:t>
            </a:r>
            <a:endParaRPr lang="en-US" altLang="zh-CN" sz="2400" dirty="0" smtClean="0"/>
          </a:p>
          <a:p>
            <a:r>
              <a:rPr lang="zh-CN" altLang="en-US" sz="2400" dirty="0" smtClean="0"/>
              <a:t>创业培训操作细则</a:t>
            </a:r>
            <a:endParaRPr lang="zh-CN" altLang="en-US" sz="2400" dirty="0"/>
          </a:p>
        </p:txBody>
      </p:sp>
      <p:sp>
        <p:nvSpPr>
          <p:cNvPr id="3" name="TextBox 2"/>
          <p:cNvSpPr txBox="1"/>
          <p:nvPr/>
        </p:nvSpPr>
        <p:spPr>
          <a:xfrm>
            <a:off x="665116" y="1154874"/>
            <a:ext cx="2520280" cy="430887"/>
          </a:xfrm>
          <a:prstGeom prst="rect">
            <a:avLst/>
          </a:prstGeom>
          <a:noFill/>
        </p:spPr>
        <p:txBody>
          <a:bodyPr wrap="square" rtlCol="0">
            <a:spAutoFit/>
          </a:bodyPr>
          <a:lstStyle/>
          <a:p>
            <a:r>
              <a:rPr lang="zh-CN" altLang="en-US" sz="2200" dirty="0" smtClean="0"/>
              <a:t>一、培训对象</a:t>
            </a:r>
            <a:endParaRPr lang="zh-CN" altLang="en-US" sz="2200" dirty="0"/>
          </a:p>
        </p:txBody>
      </p:sp>
      <p:sp>
        <p:nvSpPr>
          <p:cNvPr id="4" name="TextBox 3"/>
          <p:cNvSpPr txBox="1"/>
          <p:nvPr/>
        </p:nvSpPr>
        <p:spPr>
          <a:xfrm>
            <a:off x="705591" y="2389263"/>
            <a:ext cx="2520280" cy="430887"/>
          </a:xfrm>
          <a:prstGeom prst="rect">
            <a:avLst/>
          </a:prstGeom>
          <a:noFill/>
        </p:spPr>
        <p:txBody>
          <a:bodyPr wrap="square" rtlCol="0">
            <a:spAutoFit/>
          </a:bodyPr>
          <a:lstStyle/>
          <a:p>
            <a:r>
              <a:rPr lang="zh-CN" altLang="en-US" sz="2200" dirty="0" smtClean="0"/>
              <a:t>二、培训课程</a:t>
            </a:r>
            <a:endParaRPr lang="zh-CN" altLang="en-US" sz="2200" dirty="0"/>
          </a:p>
        </p:txBody>
      </p:sp>
      <p:sp>
        <p:nvSpPr>
          <p:cNvPr id="5" name="TextBox 4"/>
          <p:cNvSpPr txBox="1"/>
          <p:nvPr/>
        </p:nvSpPr>
        <p:spPr>
          <a:xfrm>
            <a:off x="705591" y="3752933"/>
            <a:ext cx="2520280" cy="430887"/>
          </a:xfrm>
          <a:prstGeom prst="rect">
            <a:avLst/>
          </a:prstGeom>
          <a:noFill/>
        </p:spPr>
        <p:txBody>
          <a:bodyPr wrap="square" rtlCol="0">
            <a:spAutoFit/>
          </a:bodyPr>
          <a:lstStyle/>
          <a:p>
            <a:r>
              <a:rPr lang="zh-CN" altLang="en-US" sz="2200" dirty="0" smtClean="0"/>
              <a:t>三、培训实施</a:t>
            </a:r>
            <a:endParaRPr lang="zh-CN" altLang="en-US" sz="2200" dirty="0"/>
          </a:p>
        </p:txBody>
      </p:sp>
      <p:sp>
        <p:nvSpPr>
          <p:cNvPr id="8" name="燕尾形 7"/>
          <p:cNvSpPr/>
          <p:nvPr/>
        </p:nvSpPr>
        <p:spPr>
          <a:xfrm>
            <a:off x="390004" y="1262306"/>
            <a:ext cx="216024" cy="216024"/>
          </a:xfrm>
          <a:prstGeom prst="chevron">
            <a:avLst>
              <a:gd name="adj" fmla="val 45930"/>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629112" y="1496885"/>
            <a:ext cx="7992888" cy="769441"/>
          </a:xfrm>
          <a:prstGeom prst="rect">
            <a:avLst/>
          </a:prstGeom>
          <a:noFill/>
        </p:spPr>
        <p:txBody>
          <a:bodyPr wrap="square" rtlCol="0">
            <a:spAutoFit/>
          </a:bodyPr>
          <a:lstStyle/>
          <a:p>
            <a:r>
              <a:rPr lang="zh-CN" altLang="en-US" sz="2200" dirty="0" smtClean="0"/>
              <a:t>　　在</a:t>
            </a:r>
            <a:r>
              <a:rPr lang="zh-CN" altLang="en-US" sz="2200" dirty="0"/>
              <a:t>法定劳动年龄段内具有创业意向的园区户籍人员</a:t>
            </a:r>
            <a:r>
              <a:rPr lang="zh-CN" altLang="en-US" sz="2200" dirty="0" smtClean="0"/>
              <a:t>。</a:t>
            </a:r>
            <a:endParaRPr lang="en-US" altLang="zh-CN" sz="2200" dirty="0" smtClean="0"/>
          </a:p>
          <a:p>
            <a:r>
              <a:rPr lang="zh-CN" altLang="en-US" sz="2200" dirty="0" smtClean="0"/>
              <a:t>　　</a:t>
            </a:r>
            <a:r>
              <a:rPr lang="en-US" altLang="zh-CN" sz="2200" dirty="0" smtClean="0"/>
              <a:t>GYB</a:t>
            </a:r>
            <a:r>
              <a:rPr lang="zh-CN" altLang="en-US" sz="2200" dirty="0" smtClean="0"/>
              <a:t>培训</a:t>
            </a:r>
            <a:r>
              <a:rPr lang="zh-CN" altLang="en-US" sz="2200" dirty="0"/>
              <a:t>对象放宽至园区内高校在校学生。</a:t>
            </a:r>
          </a:p>
        </p:txBody>
      </p:sp>
      <p:sp>
        <p:nvSpPr>
          <p:cNvPr id="10" name="TextBox 9"/>
          <p:cNvSpPr txBox="1"/>
          <p:nvPr/>
        </p:nvSpPr>
        <p:spPr>
          <a:xfrm>
            <a:off x="665116" y="2820150"/>
            <a:ext cx="7776864" cy="769441"/>
          </a:xfrm>
          <a:prstGeom prst="rect">
            <a:avLst/>
          </a:prstGeom>
          <a:noFill/>
        </p:spPr>
        <p:txBody>
          <a:bodyPr wrap="square" rtlCol="0">
            <a:spAutoFit/>
          </a:bodyPr>
          <a:lstStyle/>
          <a:p>
            <a:r>
              <a:rPr lang="zh-CN" altLang="en-US" sz="2200" dirty="0" smtClean="0"/>
              <a:t>　　</a:t>
            </a:r>
            <a:r>
              <a:rPr lang="zh-CN" altLang="zh-CN" sz="2200" dirty="0" smtClean="0"/>
              <a:t>目前</a:t>
            </a:r>
            <a:r>
              <a:rPr lang="zh-CN" altLang="zh-CN" sz="2200" dirty="0" smtClean="0"/>
              <a:t>开设</a:t>
            </a:r>
            <a:r>
              <a:rPr lang="en-US" altLang="zh-CN" sz="2200" dirty="0" smtClean="0">
                <a:solidFill>
                  <a:srgbClr val="FF0000"/>
                </a:solidFill>
              </a:rPr>
              <a:t>GYB</a:t>
            </a:r>
            <a:r>
              <a:rPr lang="zh-CN" altLang="zh-CN" sz="2200" dirty="0"/>
              <a:t>（产生你的创业想法）、</a:t>
            </a:r>
            <a:r>
              <a:rPr lang="en-US" altLang="zh-CN" sz="2200" dirty="0">
                <a:solidFill>
                  <a:srgbClr val="FF0000"/>
                </a:solidFill>
              </a:rPr>
              <a:t>SYB</a:t>
            </a:r>
            <a:r>
              <a:rPr lang="zh-CN" altLang="zh-CN" sz="2200" dirty="0"/>
              <a:t>（创办你的企业）、</a:t>
            </a:r>
            <a:r>
              <a:rPr lang="en-US" altLang="zh-CN" sz="2200" dirty="0">
                <a:solidFill>
                  <a:srgbClr val="FF0000"/>
                </a:solidFill>
              </a:rPr>
              <a:t>IYB</a:t>
            </a:r>
            <a:r>
              <a:rPr lang="zh-CN" altLang="zh-CN" sz="2200" dirty="0"/>
              <a:t>（改善你的企业</a:t>
            </a:r>
            <a:r>
              <a:rPr lang="zh-CN" altLang="zh-CN" sz="2200" dirty="0" smtClean="0"/>
              <a:t>）</a:t>
            </a:r>
            <a:r>
              <a:rPr lang="zh-CN" altLang="en-US" sz="2200" dirty="0"/>
              <a:t>。</a:t>
            </a:r>
          </a:p>
        </p:txBody>
      </p:sp>
      <p:sp>
        <p:nvSpPr>
          <p:cNvPr id="11" name="TextBox 10"/>
          <p:cNvSpPr txBox="1"/>
          <p:nvPr/>
        </p:nvSpPr>
        <p:spPr>
          <a:xfrm>
            <a:off x="686680" y="4186343"/>
            <a:ext cx="6624736" cy="1107996"/>
          </a:xfrm>
          <a:prstGeom prst="rect">
            <a:avLst/>
          </a:prstGeom>
          <a:noFill/>
        </p:spPr>
        <p:txBody>
          <a:bodyPr wrap="square" rtlCol="0">
            <a:spAutoFit/>
          </a:bodyPr>
          <a:lstStyle/>
          <a:p>
            <a:r>
              <a:rPr lang="zh-CN" altLang="en-US" sz="2200" dirty="0" smtClean="0"/>
              <a:t>　</a:t>
            </a:r>
            <a:r>
              <a:rPr lang="en-US" altLang="zh-CN" sz="2200" dirty="0" smtClean="0"/>
              <a:t>1</a:t>
            </a:r>
            <a:r>
              <a:rPr lang="zh-CN" altLang="en-US" sz="2200" dirty="0"/>
              <a:t>、报名</a:t>
            </a:r>
            <a:r>
              <a:rPr lang="zh-CN" altLang="en-US" sz="2200" dirty="0" smtClean="0"/>
              <a:t>登记：</a:t>
            </a:r>
            <a:r>
              <a:rPr lang="zh-CN" altLang="zh-CN" sz="2200" dirty="0"/>
              <a:t>社区劳动保障服务机构</a:t>
            </a:r>
            <a:endParaRPr lang="zh-CN" altLang="en-US" sz="2200" dirty="0"/>
          </a:p>
          <a:p>
            <a:r>
              <a:rPr lang="zh-CN" altLang="en-US" sz="2200" dirty="0" smtClean="0"/>
              <a:t>　</a:t>
            </a:r>
            <a:r>
              <a:rPr lang="en-US" altLang="zh-CN" sz="2200" dirty="0" smtClean="0"/>
              <a:t>2</a:t>
            </a:r>
            <a:r>
              <a:rPr lang="zh-CN" altLang="en-US" sz="2200" dirty="0" smtClean="0"/>
              <a:t>、申请办班：</a:t>
            </a:r>
            <a:r>
              <a:rPr lang="zh-CN" altLang="zh-CN" sz="2200" dirty="0"/>
              <a:t>街道（社工委）劳动保障服务机构</a:t>
            </a:r>
            <a:endParaRPr lang="zh-CN" altLang="en-US" sz="2200" dirty="0"/>
          </a:p>
          <a:p>
            <a:r>
              <a:rPr lang="zh-CN" altLang="en-US" sz="2200" dirty="0" smtClean="0"/>
              <a:t>　</a:t>
            </a:r>
            <a:r>
              <a:rPr lang="en-US" altLang="zh-CN" sz="2200" dirty="0" smtClean="0"/>
              <a:t>3</a:t>
            </a:r>
            <a:r>
              <a:rPr lang="zh-CN" altLang="en-US" sz="2200" dirty="0" smtClean="0"/>
              <a:t>、组织实施：</a:t>
            </a:r>
            <a:r>
              <a:rPr lang="zh-CN" altLang="zh-CN" sz="2200" dirty="0"/>
              <a:t>园区就管中心</a:t>
            </a:r>
            <a:endParaRPr lang="zh-CN" altLang="en-US" sz="2200" dirty="0"/>
          </a:p>
        </p:txBody>
      </p:sp>
      <p:sp>
        <p:nvSpPr>
          <p:cNvPr id="14" name="灯片编号占位符 13"/>
          <p:cNvSpPr>
            <a:spLocks noGrp="1"/>
          </p:cNvSpPr>
          <p:nvPr>
            <p:ph type="sldNum" sz="quarter" idx="12"/>
          </p:nvPr>
        </p:nvSpPr>
        <p:spPr/>
        <p:txBody>
          <a:bodyPr/>
          <a:lstStyle/>
          <a:p>
            <a:fld id="{19E37A96-64C7-4FBE-934B-1408D9749ACF}" type="slidenum">
              <a:rPr lang="zh-CN" altLang="en-US" smtClean="0"/>
              <a:pPr/>
              <a:t>4</a:t>
            </a:fld>
            <a:endParaRPr lang="zh-CN" altLang="en-US"/>
          </a:p>
        </p:txBody>
      </p:sp>
      <p:cxnSp>
        <p:nvCxnSpPr>
          <p:cNvPr id="16" name="直接连接符 15"/>
          <p:cNvCxnSpPr/>
          <p:nvPr/>
        </p:nvCxnSpPr>
        <p:spPr>
          <a:xfrm>
            <a:off x="434760" y="2269329"/>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22000" y="364502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03548" y="5294339"/>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9" name="燕尾形 18"/>
          <p:cNvSpPr/>
          <p:nvPr/>
        </p:nvSpPr>
        <p:spPr>
          <a:xfrm>
            <a:off x="388016" y="2462869"/>
            <a:ext cx="216024" cy="216024"/>
          </a:xfrm>
          <a:prstGeom prst="chevron">
            <a:avLst>
              <a:gd name="adj" fmla="val 50000"/>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a:off x="449092" y="3860364"/>
            <a:ext cx="216024" cy="216024"/>
          </a:xfrm>
          <a:prstGeom prst="chevron">
            <a:avLst>
              <a:gd name="adj" fmla="val 54070"/>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22" name="燕尾形 21"/>
          <p:cNvSpPr/>
          <p:nvPr/>
        </p:nvSpPr>
        <p:spPr>
          <a:xfrm>
            <a:off x="434760" y="5448036"/>
            <a:ext cx="251920" cy="216024"/>
          </a:xfrm>
          <a:prstGeom prst="chevron">
            <a:avLst>
              <a:gd name="adj" fmla="val 66280"/>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755576" y="5340605"/>
            <a:ext cx="1949445" cy="430887"/>
          </a:xfrm>
          <a:prstGeom prst="rect">
            <a:avLst/>
          </a:prstGeom>
        </p:spPr>
        <p:txBody>
          <a:bodyPr wrap="square">
            <a:spAutoFit/>
          </a:bodyPr>
          <a:lstStyle/>
          <a:p>
            <a:r>
              <a:rPr lang="zh-CN" altLang="en-US" sz="2200" dirty="0"/>
              <a:t>四、培训补贴</a:t>
            </a:r>
          </a:p>
        </p:txBody>
      </p:sp>
      <p:sp>
        <p:nvSpPr>
          <p:cNvPr id="23" name="TextBox 22"/>
          <p:cNvSpPr txBox="1"/>
          <p:nvPr/>
        </p:nvSpPr>
        <p:spPr>
          <a:xfrm>
            <a:off x="737124" y="5803431"/>
            <a:ext cx="7704856" cy="769441"/>
          </a:xfrm>
          <a:prstGeom prst="rect">
            <a:avLst/>
          </a:prstGeom>
          <a:noFill/>
        </p:spPr>
        <p:txBody>
          <a:bodyPr wrap="square" rtlCol="0">
            <a:spAutoFit/>
          </a:bodyPr>
          <a:lstStyle/>
          <a:p>
            <a:r>
              <a:rPr lang="zh-CN" altLang="en-US" sz="2200" dirty="0" smtClean="0"/>
              <a:t>　　</a:t>
            </a:r>
            <a:r>
              <a:rPr lang="zh-CN" altLang="zh-CN" sz="2200" dirty="0" smtClean="0"/>
              <a:t>对</a:t>
            </a:r>
            <a:r>
              <a:rPr lang="zh-CN" altLang="zh-CN" sz="2200" dirty="0"/>
              <a:t>符合条件的培训学员，认真完成</a:t>
            </a:r>
            <a:r>
              <a:rPr lang="en-US" altLang="zh-CN" sz="2200" dirty="0"/>
              <a:t>SYB</a:t>
            </a:r>
            <a:r>
              <a:rPr lang="zh-CN" altLang="zh-CN" sz="2200" dirty="0"/>
              <a:t>和</a:t>
            </a:r>
            <a:r>
              <a:rPr lang="en-US" altLang="zh-CN" sz="2200" dirty="0"/>
              <a:t>IYB</a:t>
            </a:r>
            <a:r>
              <a:rPr lang="zh-CN" altLang="zh-CN" sz="2200" dirty="0"/>
              <a:t>培训课程，取得培训</a:t>
            </a:r>
            <a:r>
              <a:rPr lang="zh-CN" altLang="zh-CN" sz="2200" dirty="0" smtClean="0"/>
              <a:t>结业证书</a:t>
            </a:r>
            <a:r>
              <a:rPr lang="zh-CN" altLang="zh-CN" sz="2200" dirty="0"/>
              <a:t>的，培训费用全免。</a:t>
            </a:r>
          </a:p>
        </p:txBody>
      </p:sp>
    </p:spTree>
    <p:extLst>
      <p:ext uri="{BB962C8B-B14F-4D97-AF65-F5344CB8AC3E}">
        <p14:creationId xmlns:p14="http://schemas.microsoft.com/office/powerpoint/2010/main" val="34407435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40</a:t>
            </a:fld>
            <a:endParaRPr lang="zh-CN" altLang="en-US"/>
          </a:p>
        </p:txBody>
      </p:sp>
      <p:sp>
        <p:nvSpPr>
          <p:cNvPr id="3" name="TextBox 2"/>
          <p:cNvSpPr txBox="1"/>
          <p:nvPr/>
        </p:nvSpPr>
        <p:spPr>
          <a:xfrm>
            <a:off x="683568" y="1124743"/>
            <a:ext cx="3996444" cy="430887"/>
          </a:xfrm>
          <a:prstGeom prst="rect">
            <a:avLst/>
          </a:prstGeom>
          <a:noFill/>
        </p:spPr>
        <p:txBody>
          <a:bodyPr wrap="square" rtlCol="0">
            <a:spAutoFit/>
          </a:bodyPr>
          <a:lstStyle/>
          <a:p>
            <a:r>
              <a:rPr lang="zh-CN" altLang="en-US" sz="2200" dirty="0" smtClean="0"/>
              <a:t>一、见习基地的认定</a:t>
            </a:r>
            <a:endParaRPr lang="zh-CN" altLang="en-US" sz="2200" dirty="0"/>
          </a:p>
        </p:txBody>
      </p:sp>
      <p:sp>
        <p:nvSpPr>
          <p:cNvPr id="4" name="燕尾形 3"/>
          <p:cNvSpPr/>
          <p:nvPr/>
        </p:nvSpPr>
        <p:spPr>
          <a:xfrm>
            <a:off x="417177" y="1232175"/>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555630"/>
            <a:ext cx="7776864" cy="2462213"/>
          </a:xfrm>
          <a:prstGeom prst="rect">
            <a:avLst/>
          </a:prstGeom>
          <a:noFill/>
        </p:spPr>
        <p:txBody>
          <a:bodyPr wrap="square" rtlCol="0">
            <a:spAutoFit/>
          </a:bodyPr>
          <a:lstStyle/>
          <a:p>
            <a:r>
              <a:rPr lang="zh-CN" altLang="en-US" sz="2200" dirty="0" smtClean="0"/>
              <a:t>见习</a:t>
            </a:r>
            <a:r>
              <a:rPr lang="zh-CN" altLang="en-US" sz="2200" dirty="0"/>
              <a:t>基地申报的基本</a:t>
            </a:r>
            <a:r>
              <a:rPr lang="zh-CN" altLang="en-US" sz="2200" dirty="0" smtClean="0"/>
              <a:t>条件：</a:t>
            </a:r>
            <a:endParaRPr lang="zh-CN" altLang="en-US" sz="2200" dirty="0"/>
          </a:p>
          <a:p>
            <a:r>
              <a:rPr lang="en-US" altLang="zh-CN" sz="2200" dirty="0"/>
              <a:t>1</a:t>
            </a:r>
            <a:r>
              <a:rPr lang="zh-CN" altLang="en-US" sz="2200" dirty="0"/>
              <a:t>．凡经营管理机制完善，见习岗位设置、见习计划制定合理的各类用人单位；</a:t>
            </a:r>
          </a:p>
          <a:p>
            <a:r>
              <a:rPr lang="en-US" altLang="zh-CN" sz="2200" dirty="0"/>
              <a:t>2</a:t>
            </a:r>
            <a:r>
              <a:rPr lang="zh-CN" altLang="en-US" sz="2200" dirty="0"/>
              <a:t>．能持续提供</a:t>
            </a:r>
            <a:r>
              <a:rPr lang="en-US" altLang="zh-CN" sz="2200" dirty="0">
                <a:solidFill>
                  <a:srgbClr val="FF0000"/>
                </a:solidFill>
              </a:rPr>
              <a:t>10</a:t>
            </a:r>
            <a:r>
              <a:rPr lang="zh-CN" altLang="en-US" sz="2200" dirty="0">
                <a:solidFill>
                  <a:srgbClr val="FF0000"/>
                </a:solidFill>
              </a:rPr>
              <a:t>人</a:t>
            </a:r>
            <a:r>
              <a:rPr lang="zh-CN" altLang="en-US" sz="2200" dirty="0"/>
              <a:t>以上见习岗位； </a:t>
            </a:r>
          </a:p>
          <a:p>
            <a:r>
              <a:rPr lang="en-US" altLang="zh-CN" sz="2200" dirty="0"/>
              <a:t>3</a:t>
            </a:r>
            <a:r>
              <a:rPr lang="zh-CN" altLang="en-US" sz="2200" dirty="0"/>
              <a:t>．所提供岗位具有一定知识技术含量或可引导高校毕业生及青年就业创业；</a:t>
            </a:r>
          </a:p>
          <a:p>
            <a:r>
              <a:rPr lang="en-US" altLang="zh-CN" sz="2200" dirty="0"/>
              <a:t>4</a:t>
            </a:r>
            <a:r>
              <a:rPr lang="zh-CN" altLang="en-US" sz="2200" dirty="0"/>
              <a:t>．所提供岗位</a:t>
            </a:r>
            <a:r>
              <a:rPr lang="zh-CN" altLang="en-US" sz="2200" dirty="0" smtClean="0"/>
              <a:t>属于较为</a:t>
            </a:r>
            <a:r>
              <a:rPr lang="zh-CN" altLang="en-US" sz="2200" dirty="0"/>
              <a:t>紧缺的工种或具有就业潜力。</a:t>
            </a:r>
          </a:p>
        </p:txBody>
      </p:sp>
      <p:sp>
        <p:nvSpPr>
          <p:cNvPr id="6" name="TextBox 5"/>
          <p:cNvSpPr txBox="1"/>
          <p:nvPr/>
        </p:nvSpPr>
        <p:spPr>
          <a:xfrm>
            <a:off x="323528" y="188640"/>
            <a:ext cx="5760640" cy="830997"/>
          </a:xfrm>
          <a:prstGeom prst="rect">
            <a:avLst/>
          </a:prstGeom>
          <a:noFill/>
        </p:spPr>
        <p:txBody>
          <a:bodyPr wrap="square" rtlCol="0">
            <a:spAutoFit/>
          </a:bodyPr>
          <a:lstStyle/>
          <a:p>
            <a:r>
              <a:rPr lang="zh-CN" altLang="en-US" sz="2400" dirty="0" smtClean="0"/>
              <a:t>十、苏州工业园区</a:t>
            </a:r>
            <a:endParaRPr lang="en-US" altLang="zh-CN" sz="2400" dirty="0" smtClean="0"/>
          </a:p>
          <a:p>
            <a:r>
              <a:rPr lang="zh-CN" altLang="en-US" sz="2400" dirty="0" smtClean="0"/>
              <a:t>就业见习补贴操作细则</a:t>
            </a:r>
            <a:endParaRPr lang="zh-CN" altLang="en-US" sz="2400" dirty="0"/>
          </a:p>
        </p:txBody>
      </p:sp>
      <p:sp>
        <p:nvSpPr>
          <p:cNvPr id="8" name="燕尾形 7"/>
          <p:cNvSpPr/>
          <p:nvPr/>
        </p:nvSpPr>
        <p:spPr>
          <a:xfrm>
            <a:off x="436913" y="4057817"/>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755576" y="3950385"/>
            <a:ext cx="5040560" cy="430887"/>
          </a:xfrm>
          <a:prstGeom prst="rect">
            <a:avLst/>
          </a:prstGeom>
          <a:noFill/>
        </p:spPr>
        <p:txBody>
          <a:bodyPr wrap="square" rtlCol="0">
            <a:spAutoFit/>
          </a:bodyPr>
          <a:lstStyle/>
          <a:p>
            <a:r>
              <a:rPr lang="zh-CN" altLang="en-US" sz="2200" dirty="0" smtClean="0"/>
              <a:t>二、见习</a:t>
            </a:r>
            <a:r>
              <a:rPr lang="zh-CN" altLang="en-US" sz="2200" dirty="0" smtClean="0"/>
              <a:t>对象</a:t>
            </a:r>
            <a:endParaRPr lang="zh-CN" altLang="en-US" sz="2200" dirty="0"/>
          </a:p>
        </p:txBody>
      </p:sp>
      <p:sp>
        <p:nvSpPr>
          <p:cNvPr id="10" name="TextBox 9"/>
          <p:cNvSpPr txBox="1"/>
          <p:nvPr/>
        </p:nvSpPr>
        <p:spPr>
          <a:xfrm>
            <a:off x="556239" y="4374485"/>
            <a:ext cx="8137466" cy="769441"/>
          </a:xfrm>
          <a:prstGeom prst="rect">
            <a:avLst/>
          </a:prstGeom>
          <a:noFill/>
        </p:spPr>
        <p:txBody>
          <a:bodyPr wrap="square" rtlCol="0">
            <a:spAutoFit/>
          </a:bodyPr>
          <a:lstStyle/>
          <a:p>
            <a:r>
              <a:rPr lang="zh-CN" altLang="en-US" sz="2200" dirty="0" smtClean="0"/>
              <a:t>符合</a:t>
            </a:r>
            <a:r>
              <a:rPr lang="zh-CN" altLang="en-US" sz="2200" dirty="0"/>
              <a:t>见习职业（工种）要求并且年龄在</a:t>
            </a:r>
            <a:r>
              <a:rPr lang="en-US" altLang="zh-CN" sz="2200" dirty="0">
                <a:solidFill>
                  <a:srgbClr val="FF0000"/>
                </a:solidFill>
              </a:rPr>
              <a:t>16-25</a:t>
            </a:r>
            <a:r>
              <a:rPr lang="zh-CN" altLang="en-US" sz="2200" dirty="0"/>
              <a:t>周岁（经确认为就业困难人员年龄可适当放宽至</a:t>
            </a:r>
            <a:r>
              <a:rPr lang="en-US" altLang="zh-CN" sz="2200" dirty="0">
                <a:solidFill>
                  <a:srgbClr val="FF0000"/>
                </a:solidFill>
              </a:rPr>
              <a:t>30</a:t>
            </a:r>
            <a:r>
              <a:rPr lang="zh-CN" altLang="en-US" sz="2200" dirty="0"/>
              <a:t>周岁）的园区户籍登记失业青年。</a:t>
            </a:r>
          </a:p>
        </p:txBody>
      </p:sp>
      <p:sp>
        <p:nvSpPr>
          <p:cNvPr id="11" name="燕尾形 10"/>
          <p:cNvSpPr/>
          <p:nvPr/>
        </p:nvSpPr>
        <p:spPr>
          <a:xfrm>
            <a:off x="432192" y="5214401"/>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2" name="TextBox 11"/>
          <p:cNvSpPr txBox="1"/>
          <p:nvPr/>
        </p:nvSpPr>
        <p:spPr>
          <a:xfrm>
            <a:off x="804319" y="5121768"/>
            <a:ext cx="2880320" cy="430887"/>
          </a:xfrm>
          <a:prstGeom prst="rect">
            <a:avLst/>
          </a:prstGeom>
          <a:noFill/>
        </p:spPr>
        <p:txBody>
          <a:bodyPr wrap="square" rtlCol="0">
            <a:spAutoFit/>
          </a:bodyPr>
          <a:lstStyle/>
          <a:p>
            <a:r>
              <a:rPr lang="zh-CN" altLang="en-US" sz="2200" dirty="0" smtClean="0"/>
              <a:t>三、见习期限</a:t>
            </a:r>
            <a:endParaRPr lang="zh-CN" altLang="en-US" sz="2200" dirty="0"/>
          </a:p>
        </p:txBody>
      </p:sp>
      <p:sp>
        <p:nvSpPr>
          <p:cNvPr id="13" name="TextBox 12"/>
          <p:cNvSpPr txBox="1"/>
          <p:nvPr/>
        </p:nvSpPr>
        <p:spPr>
          <a:xfrm>
            <a:off x="630750" y="5613920"/>
            <a:ext cx="7992888" cy="430887"/>
          </a:xfrm>
          <a:prstGeom prst="rect">
            <a:avLst/>
          </a:prstGeom>
          <a:noFill/>
        </p:spPr>
        <p:txBody>
          <a:bodyPr wrap="square" rtlCol="0">
            <a:spAutoFit/>
          </a:bodyPr>
          <a:lstStyle/>
          <a:p>
            <a:r>
              <a:rPr lang="zh-CN" altLang="en-US" sz="2200" dirty="0"/>
              <a:t>见习期限一般为</a:t>
            </a:r>
            <a:r>
              <a:rPr lang="en-US" altLang="zh-CN" sz="2200" dirty="0">
                <a:solidFill>
                  <a:srgbClr val="FF0000"/>
                </a:solidFill>
              </a:rPr>
              <a:t>3-6</a:t>
            </a:r>
            <a:r>
              <a:rPr lang="zh-CN" altLang="en-US" sz="2200" dirty="0">
                <a:solidFill>
                  <a:srgbClr val="FF0000"/>
                </a:solidFill>
              </a:rPr>
              <a:t>个</a:t>
            </a:r>
            <a:r>
              <a:rPr lang="zh-CN" altLang="en-US" sz="2200" dirty="0" smtClean="0">
                <a:solidFill>
                  <a:srgbClr val="FF0000"/>
                </a:solidFill>
              </a:rPr>
              <a:t>月</a:t>
            </a:r>
            <a:r>
              <a:rPr lang="zh-CN" altLang="en-US" sz="2200" dirty="0"/>
              <a:t>，</a:t>
            </a:r>
            <a:r>
              <a:rPr lang="zh-CN" altLang="en-US" sz="2200" dirty="0" smtClean="0"/>
              <a:t>包括</a:t>
            </a:r>
            <a:r>
              <a:rPr lang="zh-CN" altLang="en-US" sz="2200" dirty="0"/>
              <a:t>延长期在内最长不得超过</a:t>
            </a:r>
            <a:r>
              <a:rPr lang="zh-CN" altLang="en-US" sz="2200" dirty="0">
                <a:solidFill>
                  <a:srgbClr val="FF0000"/>
                </a:solidFill>
              </a:rPr>
              <a:t>一年</a:t>
            </a:r>
            <a:r>
              <a:rPr lang="zh-CN" altLang="en-US" sz="2200" dirty="0"/>
              <a:t>。</a:t>
            </a:r>
          </a:p>
        </p:txBody>
      </p:sp>
    </p:spTree>
    <p:extLst>
      <p:ext uri="{BB962C8B-B14F-4D97-AF65-F5344CB8AC3E}">
        <p14:creationId xmlns:p14="http://schemas.microsoft.com/office/powerpoint/2010/main" val="5327724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41</a:t>
            </a:fld>
            <a:endParaRPr lang="zh-CN" altLang="en-US"/>
          </a:p>
        </p:txBody>
      </p:sp>
      <p:sp>
        <p:nvSpPr>
          <p:cNvPr id="6" name="TextBox 5"/>
          <p:cNvSpPr txBox="1"/>
          <p:nvPr/>
        </p:nvSpPr>
        <p:spPr>
          <a:xfrm>
            <a:off x="786876" y="1161328"/>
            <a:ext cx="6264696" cy="430887"/>
          </a:xfrm>
          <a:prstGeom prst="rect">
            <a:avLst/>
          </a:prstGeom>
          <a:noFill/>
        </p:spPr>
        <p:txBody>
          <a:bodyPr wrap="square" rtlCol="0">
            <a:spAutoFit/>
          </a:bodyPr>
          <a:lstStyle/>
          <a:p>
            <a:r>
              <a:rPr lang="zh-CN" altLang="en-US" sz="2200" dirty="0" smtClean="0"/>
              <a:t>四、见习</a:t>
            </a:r>
            <a:r>
              <a:rPr lang="zh-CN" altLang="en-US" sz="2200" dirty="0"/>
              <a:t>学员生活费、带教老师带教费补贴</a:t>
            </a:r>
          </a:p>
        </p:txBody>
      </p:sp>
      <p:sp>
        <p:nvSpPr>
          <p:cNvPr id="7" name="燕尾形 6"/>
          <p:cNvSpPr/>
          <p:nvPr/>
        </p:nvSpPr>
        <p:spPr>
          <a:xfrm>
            <a:off x="570852" y="1268760"/>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706606" y="1601007"/>
            <a:ext cx="7992888" cy="2123658"/>
          </a:xfrm>
          <a:prstGeom prst="rect">
            <a:avLst/>
          </a:prstGeom>
          <a:noFill/>
        </p:spPr>
        <p:txBody>
          <a:bodyPr wrap="square" rtlCol="0">
            <a:spAutoFit/>
          </a:bodyPr>
          <a:lstStyle/>
          <a:p>
            <a:r>
              <a:rPr lang="zh-CN" altLang="en-US" sz="2200" dirty="0"/>
              <a:t>（一）见习学员生活费补贴</a:t>
            </a:r>
          </a:p>
          <a:p>
            <a:r>
              <a:rPr lang="en-US" altLang="zh-CN" sz="2200" dirty="0"/>
              <a:t>1</a:t>
            </a:r>
            <a:r>
              <a:rPr lang="zh-CN" altLang="en-US" sz="2200" dirty="0"/>
              <a:t>．见习单位发放见习学员生活费不低于当年城镇职工月最低工资标准</a:t>
            </a:r>
            <a:r>
              <a:rPr lang="en-US" altLang="zh-CN" sz="2200" dirty="0">
                <a:solidFill>
                  <a:srgbClr val="FF0000"/>
                </a:solidFill>
              </a:rPr>
              <a:t>80%</a:t>
            </a:r>
            <a:r>
              <a:rPr lang="zh-CN" altLang="en-US" sz="2200" dirty="0"/>
              <a:t>的，可按当年城镇职工月最低工资标准的</a:t>
            </a:r>
            <a:r>
              <a:rPr lang="en-US" altLang="zh-CN" sz="2200" dirty="0">
                <a:solidFill>
                  <a:srgbClr val="FF0000"/>
                </a:solidFill>
              </a:rPr>
              <a:t>60%</a:t>
            </a:r>
            <a:r>
              <a:rPr lang="zh-CN" altLang="en-US" sz="2200" dirty="0"/>
              <a:t>给予见习单位补贴</a:t>
            </a:r>
            <a:r>
              <a:rPr lang="zh-CN" altLang="en-US" sz="2200" dirty="0" smtClean="0"/>
              <a:t>。</a:t>
            </a:r>
            <a:r>
              <a:rPr lang="en-US" altLang="zh-CN" sz="2200" dirty="0" smtClean="0"/>
              <a:t>(1680*80%=1344</a:t>
            </a:r>
            <a:r>
              <a:rPr lang="zh-CN" altLang="en-US" sz="2200" b="1" dirty="0" smtClean="0"/>
              <a:t>元</a:t>
            </a:r>
            <a:r>
              <a:rPr lang="zh-CN" altLang="en-US" sz="2200" dirty="0" smtClean="0"/>
              <a:t>；</a:t>
            </a:r>
            <a:r>
              <a:rPr lang="en-US" altLang="zh-CN" sz="2200" dirty="0" smtClean="0"/>
              <a:t>1680*60%</a:t>
            </a:r>
            <a:r>
              <a:rPr lang="zh-CN" altLang="en-US" sz="2200" dirty="0"/>
              <a:t>＝</a:t>
            </a:r>
            <a:r>
              <a:rPr lang="en-US" altLang="zh-CN" sz="2200" dirty="0" smtClean="0"/>
              <a:t>1008</a:t>
            </a:r>
            <a:r>
              <a:rPr lang="zh-CN" altLang="en-US" sz="2200" b="1" dirty="0" smtClean="0"/>
              <a:t>元）</a:t>
            </a:r>
            <a:endParaRPr lang="zh-CN" altLang="en-US" sz="2200" b="1" dirty="0"/>
          </a:p>
          <a:p>
            <a:r>
              <a:rPr lang="en-US" altLang="zh-CN" sz="2200" dirty="0"/>
              <a:t>2</a:t>
            </a:r>
            <a:r>
              <a:rPr lang="zh-CN" altLang="en-US" sz="2200" dirty="0"/>
              <a:t>．对被见习基地提前录用并签订</a:t>
            </a:r>
            <a:r>
              <a:rPr lang="en-US" altLang="zh-CN" sz="2200" dirty="0"/>
              <a:t>1</a:t>
            </a:r>
            <a:r>
              <a:rPr lang="zh-CN" altLang="en-US" sz="2200" dirty="0"/>
              <a:t>年以上劳动合同的，见习基地可按见习协议期限继续享受政府给予的见习学员生活费补贴。</a:t>
            </a:r>
          </a:p>
        </p:txBody>
      </p:sp>
      <p:cxnSp>
        <p:nvCxnSpPr>
          <p:cNvPr id="9" name="直接连接符 8"/>
          <p:cNvCxnSpPr/>
          <p:nvPr/>
        </p:nvCxnSpPr>
        <p:spPr>
          <a:xfrm>
            <a:off x="599494" y="3724665"/>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99494" y="6111107"/>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3528" y="188640"/>
            <a:ext cx="5760640" cy="830997"/>
          </a:xfrm>
          <a:prstGeom prst="rect">
            <a:avLst/>
          </a:prstGeom>
          <a:noFill/>
        </p:spPr>
        <p:txBody>
          <a:bodyPr wrap="square" rtlCol="0">
            <a:spAutoFit/>
          </a:bodyPr>
          <a:lstStyle/>
          <a:p>
            <a:r>
              <a:rPr lang="zh-CN" altLang="en-US" sz="2400" dirty="0" smtClean="0"/>
              <a:t>十、苏州工业园区</a:t>
            </a:r>
            <a:endParaRPr lang="en-US" altLang="zh-CN" sz="2400" dirty="0" smtClean="0"/>
          </a:p>
          <a:p>
            <a:r>
              <a:rPr lang="zh-CN" altLang="en-US" sz="2400" dirty="0" smtClean="0"/>
              <a:t>就业见习补贴操作细则</a:t>
            </a:r>
            <a:endParaRPr lang="zh-CN" altLang="en-US" sz="2400" dirty="0"/>
          </a:p>
        </p:txBody>
      </p:sp>
      <p:sp>
        <p:nvSpPr>
          <p:cNvPr id="12" name="TextBox 11"/>
          <p:cNvSpPr txBox="1"/>
          <p:nvPr/>
        </p:nvSpPr>
        <p:spPr>
          <a:xfrm>
            <a:off x="625535" y="4149080"/>
            <a:ext cx="7992888" cy="1446550"/>
          </a:xfrm>
          <a:prstGeom prst="rect">
            <a:avLst/>
          </a:prstGeom>
          <a:noFill/>
        </p:spPr>
        <p:txBody>
          <a:bodyPr wrap="square" rtlCol="0">
            <a:spAutoFit/>
          </a:bodyPr>
          <a:lstStyle/>
          <a:p>
            <a:r>
              <a:rPr lang="zh-CN" altLang="en-US" sz="2200" dirty="0"/>
              <a:t>（二）带教老师带教费</a:t>
            </a:r>
          </a:p>
          <a:p>
            <a:r>
              <a:rPr lang="zh-CN" altLang="en-US" sz="2200" dirty="0"/>
              <a:t>根据见习基地实际吸纳的见习学员人数，按照每人每月</a:t>
            </a:r>
            <a:r>
              <a:rPr lang="en-US" altLang="zh-CN" sz="2200" dirty="0">
                <a:solidFill>
                  <a:srgbClr val="FF0000"/>
                </a:solidFill>
              </a:rPr>
              <a:t>150</a:t>
            </a:r>
            <a:r>
              <a:rPr lang="zh-CN" altLang="en-US" sz="2200" dirty="0">
                <a:solidFill>
                  <a:srgbClr val="FF0000"/>
                </a:solidFill>
              </a:rPr>
              <a:t>元</a:t>
            </a:r>
            <a:r>
              <a:rPr lang="zh-CN" altLang="en-US" sz="2200" dirty="0"/>
              <a:t>的标准给予补贴。技术性岗位原则上不超过</a:t>
            </a:r>
            <a:r>
              <a:rPr lang="en-US" altLang="zh-CN" sz="2200" dirty="0">
                <a:solidFill>
                  <a:srgbClr val="FF0000"/>
                </a:solidFill>
              </a:rPr>
              <a:t>3</a:t>
            </a:r>
            <a:r>
              <a:rPr lang="zh-CN" altLang="en-US" sz="2200" dirty="0" smtClean="0">
                <a:solidFill>
                  <a:srgbClr val="FF0000"/>
                </a:solidFill>
              </a:rPr>
              <a:t>名</a:t>
            </a:r>
            <a:r>
              <a:rPr lang="zh-CN" altLang="en-US" sz="2200" dirty="0" smtClean="0"/>
              <a:t>学员</a:t>
            </a:r>
            <a:r>
              <a:rPr lang="zh-CN" altLang="en-US" sz="2200" dirty="0"/>
              <a:t>配备</a:t>
            </a:r>
            <a:r>
              <a:rPr lang="en-US" altLang="zh-CN" sz="2200" dirty="0">
                <a:solidFill>
                  <a:srgbClr val="FF0000"/>
                </a:solidFill>
              </a:rPr>
              <a:t>1</a:t>
            </a:r>
            <a:r>
              <a:rPr lang="zh-CN" altLang="en-US" sz="2200" dirty="0">
                <a:solidFill>
                  <a:srgbClr val="FF0000"/>
                </a:solidFill>
              </a:rPr>
              <a:t>名</a:t>
            </a:r>
            <a:r>
              <a:rPr lang="zh-CN" altLang="en-US" sz="2200" dirty="0"/>
              <a:t>带教老师，其他岗位原则上不超过</a:t>
            </a:r>
            <a:r>
              <a:rPr lang="en-US" altLang="zh-CN" sz="2200" dirty="0">
                <a:solidFill>
                  <a:srgbClr val="FF0000"/>
                </a:solidFill>
              </a:rPr>
              <a:t>5</a:t>
            </a:r>
            <a:r>
              <a:rPr lang="zh-CN" altLang="en-US" sz="2200" dirty="0" smtClean="0">
                <a:solidFill>
                  <a:srgbClr val="FF0000"/>
                </a:solidFill>
              </a:rPr>
              <a:t>名</a:t>
            </a:r>
            <a:r>
              <a:rPr lang="zh-CN" altLang="en-US" sz="2200" dirty="0" smtClean="0"/>
              <a:t>学员</a:t>
            </a:r>
            <a:r>
              <a:rPr lang="zh-CN" altLang="en-US" sz="2200" dirty="0"/>
              <a:t>配备</a:t>
            </a:r>
            <a:r>
              <a:rPr lang="en-US" altLang="zh-CN" sz="2200" dirty="0">
                <a:solidFill>
                  <a:srgbClr val="FF0000"/>
                </a:solidFill>
              </a:rPr>
              <a:t>1</a:t>
            </a:r>
            <a:r>
              <a:rPr lang="zh-CN" altLang="en-US" sz="2200" dirty="0">
                <a:solidFill>
                  <a:srgbClr val="FF0000"/>
                </a:solidFill>
              </a:rPr>
              <a:t>名</a:t>
            </a:r>
            <a:r>
              <a:rPr lang="zh-CN" altLang="en-US" sz="2200" dirty="0"/>
              <a:t>带教老师。</a:t>
            </a:r>
          </a:p>
        </p:txBody>
      </p:sp>
    </p:spTree>
    <p:extLst>
      <p:ext uri="{BB962C8B-B14F-4D97-AF65-F5344CB8AC3E}">
        <p14:creationId xmlns:p14="http://schemas.microsoft.com/office/powerpoint/2010/main" val="42137959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42</a:t>
            </a:fld>
            <a:endParaRPr lang="zh-CN" altLang="en-US"/>
          </a:p>
        </p:txBody>
      </p:sp>
      <p:sp>
        <p:nvSpPr>
          <p:cNvPr id="6" name="流程图: 可选过程 5"/>
          <p:cNvSpPr/>
          <p:nvPr/>
        </p:nvSpPr>
        <p:spPr>
          <a:xfrm>
            <a:off x="1477907" y="2060848"/>
            <a:ext cx="6188187"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园区高校毕业生社保补贴</a:t>
            </a:r>
            <a:endParaRPr lang="zh-CN" altLang="en-US" sz="3200" dirty="0">
              <a:latin typeface="+mj-ea"/>
              <a:ea typeface="+mj-ea"/>
            </a:endParaRPr>
          </a:p>
        </p:txBody>
      </p:sp>
      <p:sp>
        <p:nvSpPr>
          <p:cNvPr id="4" name="矩形 3"/>
          <p:cNvSpPr/>
          <p:nvPr/>
        </p:nvSpPr>
        <p:spPr>
          <a:xfrm>
            <a:off x="2195736" y="4149080"/>
            <a:ext cx="1728192"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高校生</a:t>
            </a:r>
            <a:endParaRPr lang="zh-CN" altLang="en-US" sz="2400" dirty="0">
              <a:latin typeface="微软雅黑" pitchFamily="34" charset="-122"/>
              <a:ea typeface="微软雅黑" pitchFamily="34" charset="-122"/>
            </a:endParaRPr>
          </a:p>
        </p:txBody>
      </p:sp>
      <p:sp>
        <p:nvSpPr>
          <p:cNvPr id="5" name="矩形 4"/>
          <p:cNvSpPr/>
          <p:nvPr/>
        </p:nvSpPr>
        <p:spPr>
          <a:xfrm>
            <a:off x="4932040" y="3284984"/>
            <a:ext cx="1728192" cy="72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单位就业</a:t>
            </a:r>
            <a:endParaRPr lang="zh-CN" altLang="en-US" sz="2400" dirty="0">
              <a:latin typeface="微软雅黑" pitchFamily="34" charset="-122"/>
              <a:ea typeface="微软雅黑" pitchFamily="34" charset="-122"/>
            </a:endParaRPr>
          </a:p>
        </p:txBody>
      </p:sp>
      <p:sp>
        <p:nvSpPr>
          <p:cNvPr id="7" name="矩形 6"/>
          <p:cNvSpPr/>
          <p:nvPr/>
        </p:nvSpPr>
        <p:spPr>
          <a:xfrm>
            <a:off x="4932040" y="5157192"/>
            <a:ext cx="1728192" cy="72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灵活就业</a:t>
            </a:r>
            <a:endParaRPr lang="zh-CN" altLang="en-US" sz="2400" dirty="0">
              <a:latin typeface="微软雅黑" pitchFamily="34" charset="-122"/>
              <a:ea typeface="微软雅黑" pitchFamily="34" charset="-122"/>
            </a:endParaRPr>
          </a:p>
        </p:txBody>
      </p:sp>
      <p:sp>
        <p:nvSpPr>
          <p:cNvPr id="9" name="右箭头 8"/>
          <p:cNvSpPr/>
          <p:nvPr/>
        </p:nvSpPr>
        <p:spPr>
          <a:xfrm rot="20001916">
            <a:off x="3962605" y="3702604"/>
            <a:ext cx="792088" cy="360040"/>
          </a:xfrm>
          <a:prstGeom prst="rightArrow">
            <a:avLst>
              <a:gd name="adj1" fmla="val 50000"/>
              <a:gd name="adj2" fmla="val 8857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10" name="右箭头 9"/>
          <p:cNvSpPr/>
          <p:nvPr/>
        </p:nvSpPr>
        <p:spPr>
          <a:xfrm rot="1544429">
            <a:off x="3998609" y="4879281"/>
            <a:ext cx="792088" cy="360040"/>
          </a:xfrm>
          <a:prstGeom prst="rightArrow">
            <a:avLst>
              <a:gd name="adj1" fmla="val 50000"/>
              <a:gd name="adj2" fmla="val 8857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3" name="矩形 2"/>
          <p:cNvSpPr/>
          <p:nvPr/>
        </p:nvSpPr>
        <p:spPr>
          <a:xfrm>
            <a:off x="467544" y="476672"/>
            <a:ext cx="3672408"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16956721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43</a:t>
            </a:fld>
            <a:endParaRPr lang="zh-CN" altLang="en-US"/>
          </a:p>
        </p:txBody>
      </p:sp>
      <p:sp>
        <p:nvSpPr>
          <p:cNvPr id="3" name="TextBox 2"/>
          <p:cNvSpPr txBox="1"/>
          <p:nvPr/>
        </p:nvSpPr>
        <p:spPr>
          <a:xfrm>
            <a:off x="683568" y="1125324"/>
            <a:ext cx="399644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229643"/>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11560" y="1556211"/>
            <a:ext cx="7992888" cy="1107996"/>
          </a:xfrm>
          <a:prstGeom prst="rect">
            <a:avLst/>
          </a:prstGeom>
          <a:noFill/>
        </p:spPr>
        <p:txBody>
          <a:bodyPr wrap="square" rtlCol="0">
            <a:spAutoFit/>
          </a:bodyPr>
          <a:lstStyle/>
          <a:p>
            <a:r>
              <a:rPr lang="en-US" altLang="zh-CN" sz="2200" dirty="0"/>
              <a:t>1</a:t>
            </a:r>
            <a:r>
              <a:rPr lang="zh-CN" altLang="en-US" sz="2200" dirty="0"/>
              <a:t>．对注册在园区的各类用人单位新招用毕业后一年内离校未就业的园区户籍高校</a:t>
            </a:r>
            <a:r>
              <a:rPr lang="zh-CN" altLang="en-US" sz="2200" dirty="0" smtClean="0"/>
              <a:t>毕业生</a:t>
            </a:r>
            <a:r>
              <a:rPr lang="zh-CN" altLang="en-US" sz="2200" dirty="0"/>
              <a:t>；</a:t>
            </a:r>
            <a:r>
              <a:rPr lang="zh-CN" altLang="en-US" sz="2200" dirty="0" smtClean="0"/>
              <a:t>签订</a:t>
            </a:r>
            <a:r>
              <a:rPr lang="en-US" altLang="zh-CN" sz="2200" dirty="0"/>
              <a:t>1</a:t>
            </a:r>
            <a:r>
              <a:rPr lang="zh-CN" altLang="en-US" sz="2200" dirty="0"/>
              <a:t>年及以上期限的劳动合同</a:t>
            </a:r>
            <a:r>
              <a:rPr lang="zh-CN" altLang="en-US" sz="2200" dirty="0" smtClean="0"/>
              <a:t>，按时</a:t>
            </a:r>
            <a:r>
              <a:rPr lang="zh-CN" altLang="en-US" sz="2200" dirty="0" smtClean="0"/>
              <a:t>足额</a:t>
            </a:r>
            <a:r>
              <a:rPr lang="zh-CN" altLang="en-US" sz="2200" dirty="0"/>
              <a:t>缴纳</a:t>
            </a:r>
            <a:r>
              <a:rPr lang="zh-CN" altLang="en-US" sz="2200" dirty="0" smtClean="0"/>
              <a:t>社会保险的给予</a:t>
            </a:r>
            <a:r>
              <a:rPr lang="zh-CN" altLang="en-US" sz="2200" dirty="0"/>
              <a:t>社保</a:t>
            </a:r>
            <a:r>
              <a:rPr lang="zh-CN" altLang="en-US" sz="2200" dirty="0" smtClean="0"/>
              <a:t>补贴。</a:t>
            </a:r>
            <a:endParaRPr lang="zh-CN" altLang="en-US" sz="2200" dirty="0"/>
          </a:p>
        </p:txBody>
      </p:sp>
      <p:sp>
        <p:nvSpPr>
          <p:cNvPr id="6" name="TextBox 5"/>
          <p:cNvSpPr txBox="1"/>
          <p:nvPr/>
        </p:nvSpPr>
        <p:spPr>
          <a:xfrm>
            <a:off x="585410" y="2996951"/>
            <a:ext cx="7992888" cy="769441"/>
          </a:xfrm>
          <a:prstGeom prst="rect">
            <a:avLst/>
          </a:prstGeom>
          <a:noFill/>
        </p:spPr>
        <p:txBody>
          <a:bodyPr wrap="square" rtlCol="0">
            <a:spAutoFit/>
          </a:bodyPr>
          <a:lstStyle/>
          <a:p>
            <a:r>
              <a:rPr lang="en-US" altLang="zh-CN" sz="2200" dirty="0"/>
              <a:t>2</a:t>
            </a:r>
            <a:r>
              <a:rPr lang="zh-CN" altLang="en-US" sz="2200" dirty="0"/>
              <a:t>．园区高校生实现灵活就业，按规定办理就业登记，并参加养老保险和医疗保险的，给予灵活就业社保补贴。</a:t>
            </a:r>
          </a:p>
        </p:txBody>
      </p:sp>
      <p:sp>
        <p:nvSpPr>
          <p:cNvPr id="7" name="TextBox 6"/>
          <p:cNvSpPr txBox="1"/>
          <p:nvPr/>
        </p:nvSpPr>
        <p:spPr>
          <a:xfrm>
            <a:off x="323528" y="188640"/>
            <a:ext cx="5760640" cy="830997"/>
          </a:xfrm>
          <a:prstGeom prst="rect">
            <a:avLst/>
          </a:prstGeom>
          <a:noFill/>
        </p:spPr>
        <p:txBody>
          <a:bodyPr wrap="square" rtlCol="0">
            <a:spAutoFit/>
          </a:bodyPr>
          <a:lstStyle/>
          <a:p>
            <a:r>
              <a:rPr lang="zh-CN" altLang="en-US" sz="2400" dirty="0" smtClean="0"/>
              <a:t>十一、苏州工业园区</a:t>
            </a:r>
            <a:endParaRPr lang="en-US" altLang="zh-CN" sz="2400" dirty="0" smtClean="0"/>
          </a:p>
          <a:p>
            <a:r>
              <a:rPr lang="zh-CN" altLang="en-US" sz="2400" dirty="0" smtClean="0"/>
              <a:t>高校毕业生社保补贴操作细则</a:t>
            </a:r>
            <a:endParaRPr lang="zh-CN" altLang="en-US" sz="2400" dirty="0"/>
          </a:p>
        </p:txBody>
      </p:sp>
      <p:sp>
        <p:nvSpPr>
          <p:cNvPr id="8" name="燕尾形 7"/>
          <p:cNvSpPr/>
          <p:nvPr/>
        </p:nvSpPr>
        <p:spPr>
          <a:xfrm>
            <a:off x="467544" y="426387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694583" y="4156447"/>
            <a:ext cx="3996444" cy="430887"/>
          </a:xfrm>
          <a:prstGeom prst="rect">
            <a:avLst/>
          </a:prstGeom>
          <a:noFill/>
        </p:spPr>
        <p:txBody>
          <a:bodyPr wrap="square" rtlCol="0">
            <a:spAutoFit/>
          </a:bodyPr>
          <a:lstStyle/>
          <a:p>
            <a:r>
              <a:rPr lang="zh-CN" altLang="en-US" sz="2200" dirty="0" smtClean="0"/>
              <a:t>二、补贴标准及期限</a:t>
            </a:r>
            <a:endParaRPr lang="zh-CN" altLang="en-US" sz="2200" dirty="0"/>
          </a:p>
        </p:txBody>
      </p:sp>
      <p:sp>
        <p:nvSpPr>
          <p:cNvPr id="10" name="TextBox 9"/>
          <p:cNvSpPr txBox="1"/>
          <p:nvPr/>
        </p:nvSpPr>
        <p:spPr>
          <a:xfrm>
            <a:off x="575556" y="4653136"/>
            <a:ext cx="7992888" cy="1785104"/>
          </a:xfrm>
          <a:prstGeom prst="rect">
            <a:avLst/>
          </a:prstGeom>
          <a:noFill/>
        </p:spPr>
        <p:txBody>
          <a:bodyPr wrap="square" rtlCol="0">
            <a:spAutoFit/>
          </a:bodyPr>
          <a:lstStyle/>
          <a:p>
            <a:pPr lvl="0"/>
            <a:r>
              <a:rPr lang="en-US" altLang="zh-CN" sz="2200" dirty="0"/>
              <a:t>1</a:t>
            </a:r>
            <a:r>
              <a:rPr lang="zh-CN" altLang="en-US" sz="2200" dirty="0" smtClean="0"/>
              <a:t>．单位补贴</a:t>
            </a:r>
            <a:r>
              <a:rPr lang="zh-CN" altLang="en-US" sz="2200" dirty="0"/>
              <a:t>标准：根据实际录用人数，按照社保乙类计划最低缴费额标准给予用人单位</a:t>
            </a:r>
            <a:r>
              <a:rPr lang="zh-CN" altLang="en-US" sz="2200" dirty="0">
                <a:solidFill>
                  <a:srgbClr val="FF0000"/>
                </a:solidFill>
              </a:rPr>
              <a:t>全额</a:t>
            </a:r>
            <a:r>
              <a:rPr lang="zh-CN" altLang="en-US" sz="2200" dirty="0"/>
              <a:t>社会保险补贴，补贴不包括住房公积金</a:t>
            </a:r>
            <a:r>
              <a:rPr lang="zh-CN" altLang="en-US" sz="2200" dirty="0" smtClean="0"/>
              <a:t>部分。</a:t>
            </a:r>
            <a:endParaRPr lang="en-US" altLang="zh-CN" sz="2200" dirty="0" smtClean="0"/>
          </a:p>
          <a:p>
            <a:pPr lvl="0"/>
            <a:r>
              <a:rPr lang="en-US" altLang="zh-CN" sz="2200" dirty="0" smtClean="0"/>
              <a:t>2</a:t>
            </a:r>
            <a:r>
              <a:rPr lang="zh-CN" altLang="en-US" sz="2200" dirty="0"/>
              <a:t>．灵活就业社保补贴标准：按照当年度灵活</a:t>
            </a:r>
            <a:r>
              <a:rPr lang="zh-CN" altLang="en-US" sz="2200" dirty="0" smtClean="0"/>
              <a:t>就业最</a:t>
            </a:r>
            <a:r>
              <a:rPr lang="zh-CN" altLang="en-US" sz="2200" dirty="0"/>
              <a:t>低档缴费额的</a:t>
            </a:r>
            <a:r>
              <a:rPr lang="en-US" altLang="zh-CN" sz="2200" dirty="0">
                <a:solidFill>
                  <a:srgbClr val="FF0000"/>
                </a:solidFill>
              </a:rPr>
              <a:t>50%</a:t>
            </a:r>
            <a:r>
              <a:rPr lang="zh-CN" altLang="en-US" sz="2200" dirty="0" smtClean="0"/>
              <a:t>给予补贴。</a:t>
            </a:r>
            <a:endParaRPr lang="zh-CN" altLang="en-US" sz="2200" dirty="0"/>
          </a:p>
        </p:txBody>
      </p:sp>
    </p:spTree>
    <p:extLst>
      <p:ext uri="{BB962C8B-B14F-4D97-AF65-F5344CB8AC3E}">
        <p14:creationId xmlns:p14="http://schemas.microsoft.com/office/powerpoint/2010/main" val="31413623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44</a:t>
            </a:fld>
            <a:endParaRPr lang="zh-CN" altLang="en-US"/>
          </a:p>
        </p:txBody>
      </p:sp>
      <p:sp>
        <p:nvSpPr>
          <p:cNvPr id="6" name="流程图: 可选过程 5"/>
          <p:cNvSpPr/>
          <p:nvPr/>
        </p:nvSpPr>
        <p:spPr>
          <a:xfrm>
            <a:off x="1477907" y="2060848"/>
            <a:ext cx="6188187"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园区帮扶高校毕业生就业</a:t>
            </a:r>
            <a:endParaRPr lang="zh-CN" altLang="en-US" sz="3200" dirty="0">
              <a:latin typeface="+mj-ea"/>
              <a:ea typeface="+mj-ea"/>
            </a:endParaRPr>
          </a:p>
        </p:txBody>
      </p:sp>
      <p:sp>
        <p:nvSpPr>
          <p:cNvPr id="4" name="矩形 3"/>
          <p:cNvSpPr/>
          <p:nvPr/>
        </p:nvSpPr>
        <p:spPr>
          <a:xfrm>
            <a:off x="2195736" y="3429000"/>
            <a:ext cx="1728192" cy="6480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用人单位</a:t>
            </a:r>
            <a:endParaRPr lang="zh-CN" altLang="en-US" sz="2400" dirty="0">
              <a:latin typeface="微软雅黑" pitchFamily="34" charset="-122"/>
              <a:ea typeface="微软雅黑" pitchFamily="34" charset="-122"/>
            </a:endParaRPr>
          </a:p>
        </p:txBody>
      </p:sp>
      <p:sp>
        <p:nvSpPr>
          <p:cNvPr id="5" name="矩形 4"/>
          <p:cNvSpPr/>
          <p:nvPr/>
        </p:nvSpPr>
        <p:spPr>
          <a:xfrm>
            <a:off x="5004048" y="3429036"/>
            <a:ext cx="1728192" cy="64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奖励补贴</a:t>
            </a:r>
            <a:endParaRPr lang="zh-CN" altLang="en-US" sz="2400" dirty="0">
              <a:latin typeface="微软雅黑" pitchFamily="34" charset="-122"/>
              <a:ea typeface="微软雅黑" pitchFamily="34" charset="-122"/>
            </a:endParaRPr>
          </a:p>
        </p:txBody>
      </p:sp>
      <p:sp>
        <p:nvSpPr>
          <p:cNvPr id="7" name="矩形 6"/>
          <p:cNvSpPr/>
          <p:nvPr/>
        </p:nvSpPr>
        <p:spPr>
          <a:xfrm>
            <a:off x="5004048" y="4725180"/>
            <a:ext cx="1728192" cy="64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求职补贴</a:t>
            </a:r>
            <a:endParaRPr lang="zh-CN" altLang="en-US" sz="2400" dirty="0">
              <a:latin typeface="微软雅黑" pitchFamily="34" charset="-122"/>
              <a:ea typeface="微软雅黑" pitchFamily="34" charset="-122"/>
            </a:endParaRPr>
          </a:p>
        </p:txBody>
      </p:sp>
      <p:sp>
        <p:nvSpPr>
          <p:cNvPr id="8" name="右箭头 7"/>
          <p:cNvSpPr/>
          <p:nvPr/>
        </p:nvSpPr>
        <p:spPr>
          <a:xfrm>
            <a:off x="4067944" y="3573016"/>
            <a:ext cx="792088" cy="360040"/>
          </a:xfrm>
          <a:prstGeom prst="rightArrow">
            <a:avLst>
              <a:gd name="adj1" fmla="val 50000"/>
              <a:gd name="adj2" fmla="val 8857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10" name="矩形 9"/>
          <p:cNvSpPr/>
          <p:nvPr/>
        </p:nvSpPr>
        <p:spPr>
          <a:xfrm>
            <a:off x="2195736" y="4725144"/>
            <a:ext cx="1728192" cy="6480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高校生</a:t>
            </a:r>
            <a:endParaRPr lang="zh-CN" altLang="en-US" sz="2400" dirty="0">
              <a:latin typeface="微软雅黑" pitchFamily="34" charset="-122"/>
              <a:ea typeface="微软雅黑" pitchFamily="34" charset="-122"/>
            </a:endParaRPr>
          </a:p>
        </p:txBody>
      </p:sp>
      <p:sp>
        <p:nvSpPr>
          <p:cNvPr id="11" name="右箭头 10"/>
          <p:cNvSpPr/>
          <p:nvPr/>
        </p:nvSpPr>
        <p:spPr>
          <a:xfrm>
            <a:off x="4067944" y="4869160"/>
            <a:ext cx="792088" cy="360040"/>
          </a:xfrm>
          <a:prstGeom prst="rightArrow">
            <a:avLst>
              <a:gd name="adj1" fmla="val 50000"/>
              <a:gd name="adj2" fmla="val 8857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3" name="矩形 2"/>
          <p:cNvSpPr/>
          <p:nvPr/>
        </p:nvSpPr>
        <p:spPr>
          <a:xfrm>
            <a:off x="323528" y="476672"/>
            <a:ext cx="3528392"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1985772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45</a:t>
            </a:fld>
            <a:endParaRPr lang="zh-CN" altLang="en-US"/>
          </a:p>
        </p:txBody>
      </p:sp>
      <p:sp>
        <p:nvSpPr>
          <p:cNvPr id="3" name="TextBox 2"/>
          <p:cNvSpPr txBox="1"/>
          <p:nvPr/>
        </p:nvSpPr>
        <p:spPr>
          <a:xfrm>
            <a:off x="708720" y="1125324"/>
            <a:ext cx="4176464" cy="430887"/>
          </a:xfrm>
          <a:prstGeom prst="rect">
            <a:avLst/>
          </a:prstGeom>
          <a:noFill/>
        </p:spPr>
        <p:txBody>
          <a:bodyPr wrap="square" rtlCol="0">
            <a:spAutoFit/>
          </a:bodyPr>
          <a:lstStyle/>
          <a:p>
            <a:r>
              <a:rPr lang="zh-CN" altLang="en-US" sz="2200" dirty="0" smtClean="0"/>
              <a:t>一、用人单位一次性奖励补贴</a:t>
            </a:r>
            <a:endParaRPr lang="zh-CN" altLang="en-US" sz="2200" dirty="0"/>
          </a:p>
        </p:txBody>
      </p:sp>
      <p:sp>
        <p:nvSpPr>
          <p:cNvPr id="4" name="燕尾形 3"/>
          <p:cNvSpPr/>
          <p:nvPr/>
        </p:nvSpPr>
        <p:spPr>
          <a:xfrm>
            <a:off x="398603" y="1171182"/>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503020" y="1556211"/>
            <a:ext cx="7885404" cy="1785104"/>
          </a:xfrm>
          <a:prstGeom prst="rect">
            <a:avLst/>
          </a:prstGeom>
          <a:noFill/>
        </p:spPr>
        <p:txBody>
          <a:bodyPr wrap="square" rtlCol="0">
            <a:spAutoFit/>
          </a:bodyPr>
          <a:lstStyle/>
          <a:p>
            <a:r>
              <a:rPr lang="zh-CN" altLang="en-US" sz="2200" dirty="0"/>
              <a:t>（一）补贴对象及条件</a:t>
            </a:r>
          </a:p>
          <a:p>
            <a:r>
              <a:rPr lang="zh-CN" altLang="en-US" sz="2200" dirty="0" smtClean="0"/>
              <a:t>　</a:t>
            </a:r>
            <a:r>
              <a:rPr lang="zh-CN" altLang="en-US" sz="2200" dirty="0" smtClean="0"/>
              <a:t>　对</a:t>
            </a:r>
            <a:r>
              <a:rPr lang="zh-CN" altLang="en-US" sz="2200" dirty="0"/>
              <a:t>注册在园区的各类用人单位当年新招用毕业后一年内离校未就业的园区户籍高校</a:t>
            </a:r>
            <a:r>
              <a:rPr lang="zh-CN" altLang="en-US" sz="2200" dirty="0" smtClean="0"/>
              <a:t>毕业生；签订</a:t>
            </a:r>
            <a:r>
              <a:rPr lang="en-US" altLang="zh-CN" sz="2200" dirty="0"/>
              <a:t>1</a:t>
            </a:r>
            <a:r>
              <a:rPr lang="zh-CN" altLang="en-US" sz="2200" dirty="0"/>
              <a:t>年以上期限的劳动合同，并</a:t>
            </a:r>
            <a:r>
              <a:rPr lang="zh-CN" altLang="en-US" sz="2200" dirty="0" smtClean="0"/>
              <a:t>按时足额</a:t>
            </a:r>
            <a:r>
              <a:rPr lang="zh-CN" altLang="en-US" sz="2200" dirty="0"/>
              <a:t>缴纳社会保险</a:t>
            </a:r>
            <a:r>
              <a:rPr lang="zh-CN" altLang="en-US" sz="2200" dirty="0" smtClean="0"/>
              <a:t>费的</a:t>
            </a:r>
            <a:r>
              <a:rPr lang="zh-CN" altLang="en-US" sz="2200" dirty="0" smtClean="0"/>
              <a:t>给予</a:t>
            </a:r>
            <a:r>
              <a:rPr lang="zh-CN" altLang="en-US" sz="2200" dirty="0"/>
              <a:t>一次性奖励</a:t>
            </a:r>
            <a:r>
              <a:rPr lang="zh-CN" altLang="en-US" sz="2200" dirty="0" smtClean="0"/>
              <a:t>补贴。</a:t>
            </a:r>
            <a:endParaRPr lang="zh-CN" altLang="en-US" sz="2200" dirty="0"/>
          </a:p>
          <a:p>
            <a:endParaRPr lang="zh-CN" altLang="en-US" sz="2200" dirty="0"/>
          </a:p>
        </p:txBody>
      </p:sp>
      <p:sp>
        <p:nvSpPr>
          <p:cNvPr id="6" name="TextBox 5"/>
          <p:cNvSpPr txBox="1"/>
          <p:nvPr/>
        </p:nvSpPr>
        <p:spPr>
          <a:xfrm>
            <a:off x="323528" y="188640"/>
            <a:ext cx="5760640" cy="830997"/>
          </a:xfrm>
          <a:prstGeom prst="rect">
            <a:avLst/>
          </a:prstGeom>
          <a:noFill/>
        </p:spPr>
        <p:txBody>
          <a:bodyPr wrap="square" rtlCol="0">
            <a:spAutoFit/>
          </a:bodyPr>
          <a:lstStyle/>
          <a:p>
            <a:r>
              <a:rPr lang="zh-CN" altLang="en-US" sz="2400" dirty="0" smtClean="0"/>
              <a:t>十二、苏州工业园区</a:t>
            </a:r>
            <a:endParaRPr lang="en-US" altLang="zh-CN" sz="2400" dirty="0" smtClean="0"/>
          </a:p>
          <a:p>
            <a:r>
              <a:rPr lang="zh-CN" altLang="en-US" sz="2400" dirty="0" smtClean="0"/>
              <a:t>帮扶高校毕业生就业操作细则</a:t>
            </a:r>
            <a:endParaRPr lang="zh-CN" altLang="en-US" sz="2400" dirty="0"/>
          </a:p>
        </p:txBody>
      </p:sp>
      <p:sp>
        <p:nvSpPr>
          <p:cNvPr id="7" name="TextBox 6"/>
          <p:cNvSpPr txBox="1"/>
          <p:nvPr/>
        </p:nvSpPr>
        <p:spPr>
          <a:xfrm>
            <a:off x="398603" y="3169805"/>
            <a:ext cx="7989821" cy="430887"/>
          </a:xfrm>
          <a:prstGeom prst="rect">
            <a:avLst/>
          </a:prstGeom>
          <a:noFill/>
        </p:spPr>
        <p:txBody>
          <a:bodyPr wrap="square" rtlCol="0">
            <a:spAutoFit/>
          </a:bodyPr>
          <a:lstStyle/>
          <a:p>
            <a:r>
              <a:rPr lang="zh-CN" altLang="en-US" sz="2200" dirty="0"/>
              <a:t>（二）补贴</a:t>
            </a:r>
            <a:r>
              <a:rPr lang="zh-CN" altLang="en-US" sz="2200" dirty="0" smtClean="0"/>
              <a:t>标准：按</a:t>
            </a:r>
            <a:r>
              <a:rPr lang="zh-CN" altLang="en-US" sz="2200" dirty="0"/>
              <a:t>每吸纳一人</a:t>
            </a:r>
            <a:r>
              <a:rPr lang="en-US" altLang="zh-CN" sz="2200" dirty="0">
                <a:solidFill>
                  <a:srgbClr val="FF0000"/>
                </a:solidFill>
              </a:rPr>
              <a:t>2000</a:t>
            </a:r>
            <a:r>
              <a:rPr lang="zh-CN" altLang="en-US" sz="2200" dirty="0">
                <a:solidFill>
                  <a:srgbClr val="FF0000"/>
                </a:solidFill>
              </a:rPr>
              <a:t>元</a:t>
            </a:r>
            <a:r>
              <a:rPr lang="zh-CN" altLang="en-US" sz="2200" dirty="0"/>
              <a:t>的标准</a:t>
            </a:r>
            <a:r>
              <a:rPr lang="zh-CN" altLang="en-US" sz="2200" dirty="0" smtClean="0"/>
              <a:t>给予补贴</a:t>
            </a:r>
            <a:r>
              <a:rPr lang="zh-CN" altLang="en-US" sz="2200" dirty="0"/>
              <a:t>。</a:t>
            </a:r>
          </a:p>
        </p:txBody>
      </p:sp>
      <p:sp>
        <p:nvSpPr>
          <p:cNvPr id="10" name="TextBox 9"/>
          <p:cNvSpPr txBox="1"/>
          <p:nvPr/>
        </p:nvSpPr>
        <p:spPr>
          <a:xfrm>
            <a:off x="755576" y="3717032"/>
            <a:ext cx="4119809" cy="430887"/>
          </a:xfrm>
          <a:prstGeom prst="rect">
            <a:avLst/>
          </a:prstGeom>
          <a:noFill/>
        </p:spPr>
        <p:txBody>
          <a:bodyPr wrap="square" rtlCol="0">
            <a:spAutoFit/>
          </a:bodyPr>
          <a:lstStyle/>
          <a:p>
            <a:r>
              <a:rPr lang="zh-CN" altLang="en-US" sz="2200" dirty="0" smtClean="0"/>
              <a:t>二、高校生求职补贴</a:t>
            </a:r>
            <a:endParaRPr lang="zh-CN" altLang="en-US" sz="2200" dirty="0"/>
          </a:p>
        </p:txBody>
      </p:sp>
      <p:sp>
        <p:nvSpPr>
          <p:cNvPr id="11" name="燕尾形 10"/>
          <p:cNvSpPr/>
          <p:nvPr/>
        </p:nvSpPr>
        <p:spPr>
          <a:xfrm>
            <a:off x="506615" y="3824463"/>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2" name="TextBox 11"/>
          <p:cNvSpPr txBox="1"/>
          <p:nvPr/>
        </p:nvSpPr>
        <p:spPr>
          <a:xfrm>
            <a:off x="614627" y="4147919"/>
            <a:ext cx="8064896" cy="1107996"/>
          </a:xfrm>
          <a:prstGeom prst="rect">
            <a:avLst/>
          </a:prstGeom>
          <a:noFill/>
        </p:spPr>
        <p:txBody>
          <a:bodyPr wrap="square" rtlCol="0">
            <a:spAutoFit/>
          </a:bodyPr>
          <a:lstStyle/>
          <a:p>
            <a:r>
              <a:rPr lang="zh-CN" altLang="en-US" sz="2200" dirty="0"/>
              <a:t>（一）补贴对象及条件</a:t>
            </a:r>
          </a:p>
          <a:p>
            <a:r>
              <a:rPr lang="zh-CN" altLang="en-US" sz="2200" dirty="0" smtClean="0"/>
              <a:t>　　在</a:t>
            </a:r>
            <a:r>
              <a:rPr lang="zh-CN" altLang="en-US" sz="2200" dirty="0"/>
              <a:t>毕业年度内的残疾和享受城乡最低生活保障的园区高校毕业生。</a:t>
            </a:r>
          </a:p>
        </p:txBody>
      </p:sp>
      <p:sp>
        <p:nvSpPr>
          <p:cNvPr id="13" name="TextBox 12"/>
          <p:cNvSpPr txBox="1"/>
          <p:nvPr/>
        </p:nvSpPr>
        <p:spPr>
          <a:xfrm>
            <a:off x="614627" y="5471358"/>
            <a:ext cx="7992888" cy="430887"/>
          </a:xfrm>
          <a:prstGeom prst="rect">
            <a:avLst/>
          </a:prstGeom>
          <a:noFill/>
        </p:spPr>
        <p:txBody>
          <a:bodyPr wrap="square" rtlCol="0">
            <a:spAutoFit/>
          </a:bodyPr>
          <a:lstStyle/>
          <a:p>
            <a:r>
              <a:rPr lang="zh-CN" altLang="en-US" sz="2200" dirty="0"/>
              <a:t>（二）补贴</a:t>
            </a:r>
            <a:r>
              <a:rPr lang="zh-CN" altLang="en-US" sz="2200" dirty="0" smtClean="0"/>
              <a:t>标准：求职</a:t>
            </a:r>
            <a:r>
              <a:rPr lang="zh-CN" altLang="en-US" sz="2200" dirty="0"/>
              <a:t>补贴标准为</a:t>
            </a:r>
            <a:r>
              <a:rPr lang="en-US" altLang="zh-CN" sz="2200" dirty="0">
                <a:solidFill>
                  <a:srgbClr val="FF0000"/>
                </a:solidFill>
              </a:rPr>
              <a:t>1000</a:t>
            </a:r>
            <a:r>
              <a:rPr lang="zh-CN" altLang="en-US" sz="2200" dirty="0">
                <a:solidFill>
                  <a:srgbClr val="FF0000"/>
                </a:solidFill>
              </a:rPr>
              <a:t>元</a:t>
            </a:r>
            <a:r>
              <a:rPr lang="en-US" altLang="zh-CN" sz="2200" dirty="0">
                <a:solidFill>
                  <a:srgbClr val="FF0000"/>
                </a:solidFill>
              </a:rPr>
              <a:t>/</a:t>
            </a:r>
            <a:r>
              <a:rPr lang="zh-CN" altLang="en-US" sz="2200" dirty="0">
                <a:solidFill>
                  <a:srgbClr val="FF0000"/>
                </a:solidFill>
              </a:rPr>
              <a:t>人</a:t>
            </a:r>
            <a:r>
              <a:rPr lang="zh-CN" altLang="en-US" sz="2200" dirty="0"/>
              <a:t>，一次性发放。</a:t>
            </a:r>
          </a:p>
        </p:txBody>
      </p:sp>
    </p:spTree>
    <p:extLst>
      <p:ext uri="{BB962C8B-B14F-4D97-AF65-F5344CB8AC3E}">
        <p14:creationId xmlns:p14="http://schemas.microsoft.com/office/powerpoint/2010/main" val="31094745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46</a:t>
            </a:fld>
            <a:endParaRPr lang="zh-CN" altLang="en-US"/>
          </a:p>
        </p:txBody>
      </p:sp>
      <p:sp>
        <p:nvSpPr>
          <p:cNvPr id="4" name="矩形 3"/>
          <p:cNvSpPr/>
          <p:nvPr/>
        </p:nvSpPr>
        <p:spPr>
          <a:xfrm>
            <a:off x="2195736" y="3429000"/>
            <a:ext cx="1728192" cy="6480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单位就业</a:t>
            </a:r>
            <a:endParaRPr lang="zh-CN" altLang="en-US" sz="2400" dirty="0">
              <a:latin typeface="微软雅黑" pitchFamily="34" charset="-122"/>
              <a:ea typeface="微软雅黑" pitchFamily="34" charset="-122"/>
            </a:endParaRPr>
          </a:p>
        </p:txBody>
      </p:sp>
      <p:sp>
        <p:nvSpPr>
          <p:cNvPr id="5" name="矩形 4"/>
          <p:cNvSpPr/>
          <p:nvPr/>
        </p:nvSpPr>
        <p:spPr>
          <a:xfrm>
            <a:off x="5076056" y="3429036"/>
            <a:ext cx="1872208" cy="64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2400" dirty="0" smtClean="0">
                <a:latin typeface="微软雅黑" pitchFamily="34" charset="-122"/>
                <a:ea typeface="微软雅黑" pitchFamily="34" charset="-122"/>
              </a:rPr>
              <a:t>80%/1</a:t>
            </a:r>
            <a:r>
              <a:rPr lang="zh-CN" altLang="en-US" sz="2400" dirty="0" smtClean="0">
                <a:latin typeface="微软雅黑" pitchFamily="34" charset="-122"/>
                <a:ea typeface="微软雅黑" pitchFamily="34" charset="-122"/>
              </a:rPr>
              <a:t>万元</a:t>
            </a:r>
            <a:endParaRPr lang="zh-CN" altLang="en-US" sz="2400" dirty="0">
              <a:latin typeface="微软雅黑" pitchFamily="34" charset="-122"/>
              <a:ea typeface="微软雅黑" pitchFamily="34" charset="-122"/>
            </a:endParaRPr>
          </a:p>
        </p:txBody>
      </p:sp>
      <p:sp>
        <p:nvSpPr>
          <p:cNvPr id="7" name="矩形 6"/>
          <p:cNvSpPr/>
          <p:nvPr/>
        </p:nvSpPr>
        <p:spPr>
          <a:xfrm>
            <a:off x="5076056" y="4725144"/>
            <a:ext cx="1872208" cy="64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全免</a:t>
            </a:r>
            <a:r>
              <a:rPr lang="en-US" altLang="zh-CN" sz="2400" dirty="0" smtClean="0">
                <a:latin typeface="微软雅黑" pitchFamily="34" charset="-122"/>
                <a:ea typeface="微软雅黑" pitchFamily="34" charset="-122"/>
              </a:rPr>
              <a:t>/1</a:t>
            </a:r>
            <a:r>
              <a:rPr lang="zh-CN" altLang="en-US" sz="2400" dirty="0" smtClean="0">
                <a:latin typeface="微软雅黑" pitchFamily="34" charset="-122"/>
                <a:ea typeface="微软雅黑" pitchFamily="34" charset="-122"/>
              </a:rPr>
              <a:t>万元</a:t>
            </a:r>
            <a:endParaRPr lang="zh-CN" altLang="en-US" sz="2400" dirty="0">
              <a:latin typeface="微软雅黑" pitchFamily="34" charset="-122"/>
              <a:ea typeface="微软雅黑" pitchFamily="34" charset="-122"/>
            </a:endParaRPr>
          </a:p>
        </p:txBody>
      </p:sp>
      <p:sp>
        <p:nvSpPr>
          <p:cNvPr id="8" name="右箭头 7"/>
          <p:cNvSpPr/>
          <p:nvPr/>
        </p:nvSpPr>
        <p:spPr>
          <a:xfrm>
            <a:off x="4067944" y="3573016"/>
            <a:ext cx="792088" cy="360040"/>
          </a:xfrm>
          <a:prstGeom prst="rightArrow">
            <a:avLst>
              <a:gd name="adj1" fmla="val 50000"/>
              <a:gd name="adj2" fmla="val 8857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10" name="矩形 9"/>
          <p:cNvSpPr/>
          <p:nvPr/>
        </p:nvSpPr>
        <p:spPr>
          <a:xfrm>
            <a:off x="2195736" y="4725144"/>
            <a:ext cx="1728192" cy="6480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非单位就业</a:t>
            </a:r>
            <a:endParaRPr lang="zh-CN" altLang="en-US" sz="2400" dirty="0">
              <a:latin typeface="微软雅黑" pitchFamily="34" charset="-122"/>
              <a:ea typeface="微软雅黑" pitchFamily="34" charset="-122"/>
            </a:endParaRPr>
          </a:p>
        </p:txBody>
      </p:sp>
      <p:sp>
        <p:nvSpPr>
          <p:cNvPr id="11" name="右箭头 10"/>
          <p:cNvSpPr/>
          <p:nvPr/>
        </p:nvSpPr>
        <p:spPr>
          <a:xfrm>
            <a:off x="4067944" y="4869160"/>
            <a:ext cx="792088" cy="360040"/>
          </a:xfrm>
          <a:prstGeom prst="rightArrow">
            <a:avLst>
              <a:gd name="adj1" fmla="val 50000"/>
              <a:gd name="adj2" fmla="val 8857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3" name="矩形 2"/>
          <p:cNvSpPr/>
          <p:nvPr/>
        </p:nvSpPr>
        <p:spPr>
          <a:xfrm>
            <a:off x="323528" y="476672"/>
            <a:ext cx="3528392"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
        <p:nvSpPr>
          <p:cNvPr id="12" name="流程图: 可选过程 11"/>
          <p:cNvSpPr/>
          <p:nvPr/>
        </p:nvSpPr>
        <p:spPr>
          <a:xfrm>
            <a:off x="1477907" y="2060848"/>
            <a:ext cx="6188187"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园区职业技能培训补贴</a:t>
            </a:r>
            <a:endParaRPr lang="zh-CN" altLang="en-US" sz="3200" dirty="0">
              <a:latin typeface="+mj-ea"/>
              <a:ea typeface="+mj-ea"/>
            </a:endParaRPr>
          </a:p>
        </p:txBody>
      </p:sp>
    </p:spTree>
    <p:extLst>
      <p:ext uri="{BB962C8B-B14F-4D97-AF65-F5344CB8AC3E}">
        <p14:creationId xmlns:p14="http://schemas.microsoft.com/office/powerpoint/2010/main" val="9102689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47</a:t>
            </a:fld>
            <a:endParaRPr lang="zh-CN" altLang="en-US"/>
          </a:p>
        </p:txBody>
      </p:sp>
      <p:sp>
        <p:nvSpPr>
          <p:cNvPr id="3" name="TextBox 2"/>
          <p:cNvSpPr txBox="1"/>
          <p:nvPr/>
        </p:nvSpPr>
        <p:spPr>
          <a:xfrm>
            <a:off x="683568" y="1340768"/>
            <a:ext cx="4176464" cy="430887"/>
          </a:xfrm>
          <a:prstGeom prst="rect">
            <a:avLst/>
          </a:prstGeom>
          <a:noFill/>
        </p:spPr>
        <p:txBody>
          <a:bodyPr wrap="square" rtlCol="0">
            <a:spAutoFit/>
          </a:bodyPr>
          <a:lstStyle/>
          <a:p>
            <a:r>
              <a:rPr lang="zh-CN" altLang="en-US" sz="2200" dirty="0" smtClean="0"/>
              <a:t>一、补贴对象</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772816"/>
            <a:ext cx="7992888" cy="769441"/>
          </a:xfrm>
          <a:prstGeom prst="rect">
            <a:avLst/>
          </a:prstGeom>
          <a:noFill/>
        </p:spPr>
        <p:txBody>
          <a:bodyPr wrap="square" rtlCol="0">
            <a:spAutoFit/>
          </a:bodyPr>
          <a:lstStyle/>
          <a:p>
            <a:r>
              <a:rPr lang="zh-CN" altLang="en-US" sz="2200" dirty="0" smtClean="0"/>
              <a:t>　　在</a:t>
            </a:r>
            <a:r>
              <a:rPr lang="zh-CN" altLang="en-US" sz="2200" dirty="0"/>
              <a:t>法定劳动年龄内的园区户籍人员（不含机关、事业单位和国企在编在职人员）。</a:t>
            </a:r>
          </a:p>
        </p:txBody>
      </p:sp>
      <p:sp>
        <p:nvSpPr>
          <p:cNvPr id="6" name="TextBox 5"/>
          <p:cNvSpPr txBox="1"/>
          <p:nvPr/>
        </p:nvSpPr>
        <p:spPr>
          <a:xfrm>
            <a:off x="683568" y="2852936"/>
            <a:ext cx="4176464" cy="430887"/>
          </a:xfrm>
          <a:prstGeom prst="rect">
            <a:avLst/>
          </a:prstGeom>
          <a:noFill/>
        </p:spPr>
        <p:txBody>
          <a:bodyPr wrap="square" rtlCol="0">
            <a:spAutoFit/>
          </a:bodyPr>
          <a:lstStyle/>
          <a:p>
            <a:r>
              <a:rPr lang="zh-CN" altLang="en-US" sz="2200" dirty="0" smtClean="0"/>
              <a:t>二、补贴标准</a:t>
            </a:r>
            <a:endParaRPr lang="zh-CN" altLang="en-US" sz="2200" dirty="0"/>
          </a:p>
        </p:txBody>
      </p:sp>
      <p:sp>
        <p:nvSpPr>
          <p:cNvPr id="7" name="燕尾形 6"/>
          <p:cNvSpPr/>
          <p:nvPr/>
        </p:nvSpPr>
        <p:spPr>
          <a:xfrm>
            <a:off x="395536" y="2960367"/>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683568" y="3309267"/>
            <a:ext cx="7992888" cy="2123658"/>
          </a:xfrm>
          <a:prstGeom prst="rect">
            <a:avLst/>
          </a:prstGeom>
          <a:noFill/>
        </p:spPr>
        <p:txBody>
          <a:bodyPr wrap="square" rtlCol="0">
            <a:spAutoFit/>
          </a:bodyPr>
          <a:lstStyle/>
          <a:p>
            <a:r>
              <a:rPr lang="zh-CN" altLang="en-US" sz="2200" dirty="0" smtClean="0"/>
              <a:t>　</a:t>
            </a:r>
            <a:r>
              <a:rPr lang="en-US" altLang="zh-CN" sz="2200" dirty="0" smtClean="0"/>
              <a:t>1</a:t>
            </a:r>
            <a:r>
              <a:rPr lang="zh-CN" altLang="en-US" sz="2200" dirty="0"/>
              <a:t>．非单位就业人员参加职业技能培训，取得合格证书的，培训费用</a:t>
            </a:r>
            <a:r>
              <a:rPr lang="zh-CN" altLang="en-US" sz="2200" dirty="0">
                <a:solidFill>
                  <a:srgbClr val="FF0000"/>
                </a:solidFill>
              </a:rPr>
              <a:t>全免</a:t>
            </a:r>
            <a:r>
              <a:rPr lang="zh-CN" altLang="en-US" sz="2200" dirty="0"/>
              <a:t>，涉及技能鉴定的，鉴定费用</a:t>
            </a:r>
            <a:r>
              <a:rPr lang="zh-CN" altLang="en-US" sz="2200" dirty="0">
                <a:solidFill>
                  <a:srgbClr val="FF0000"/>
                </a:solidFill>
              </a:rPr>
              <a:t>全免</a:t>
            </a:r>
            <a:r>
              <a:rPr lang="zh-CN" altLang="en-US" sz="2200" dirty="0"/>
              <a:t>。培训补贴额度每人</a:t>
            </a:r>
            <a:r>
              <a:rPr lang="zh-CN" altLang="en-US" sz="2200" dirty="0">
                <a:solidFill>
                  <a:srgbClr val="FF0000"/>
                </a:solidFill>
              </a:rPr>
              <a:t>三年</a:t>
            </a:r>
            <a:r>
              <a:rPr lang="zh-CN" altLang="en-US" sz="2200" dirty="0"/>
              <a:t>累计不超过</a:t>
            </a:r>
            <a:r>
              <a:rPr lang="en-US" altLang="zh-CN" sz="2200" dirty="0">
                <a:solidFill>
                  <a:srgbClr val="FF0000"/>
                </a:solidFill>
              </a:rPr>
              <a:t>1</a:t>
            </a:r>
            <a:r>
              <a:rPr lang="zh-CN" altLang="en-US" sz="2200" dirty="0">
                <a:solidFill>
                  <a:srgbClr val="FF0000"/>
                </a:solidFill>
              </a:rPr>
              <a:t>万元</a:t>
            </a:r>
            <a:r>
              <a:rPr lang="zh-CN" altLang="en-US" sz="2200" dirty="0"/>
              <a:t>。</a:t>
            </a:r>
          </a:p>
          <a:p>
            <a:r>
              <a:rPr lang="zh-CN" altLang="en-US" sz="2200" dirty="0" smtClean="0"/>
              <a:t>　</a:t>
            </a:r>
            <a:r>
              <a:rPr lang="en-US" altLang="zh-CN" sz="2200" dirty="0" smtClean="0"/>
              <a:t>2</a:t>
            </a:r>
            <a:r>
              <a:rPr lang="zh-CN" altLang="en-US" sz="2200" dirty="0"/>
              <a:t>．单位就业人员参加职业技能培训，取得合格证书的，补贴培训费用的</a:t>
            </a:r>
            <a:r>
              <a:rPr lang="en-US" altLang="zh-CN" sz="2200" dirty="0">
                <a:solidFill>
                  <a:srgbClr val="FF0000"/>
                </a:solidFill>
              </a:rPr>
              <a:t>80%</a:t>
            </a:r>
            <a:r>
              <a:rPr lang="zh-CN" altLang="en-US" sz="2200" dirty="0"/>
              <a:t>，涉及技能鉴定的，鉴定费用</a:t>
            </a:r>
            <a:r>
              <a:rPr lang="zh-CN" altLang="en-US" sz="2200" dirty="0">
                <a:solidFill>
                  <a:srgbClr val="FF0000"/>
                </a:solidFill>
              </a:rPr>
              <a:t>全免</a:t>
            </a:r>
            <a:r>
              <a:rPr lang="zh-CN" altLang="en-US" sz="2200" dirty="0"/>
              <a:t>。培训补贴额度每人</a:t>
            </a:r>
            <a:r>
              <a:rPr lang="zh-CN" altLang="en-US" sz="2200" dirty="0">
                <a:solidFill>
                  <a:srgbClr val="FF0000"/>
                </a:solidFill>
              </a:rPr>
              <a:t>三年</a:t>
            </a:r>
            <a:r>
              <a:rPr lang="zh-CN" altLang="en-US" sz="2200" dirty="0"/>
              <a:t>累计不超过</a:t>
            </a:r>
            <a:r>
              <a:rPr lang="en-US" altLang="zh-CN" sz="2200" dirty="0">
                <a:solidFill>
                  <a:srgbClr val="FF0000"/>
                </a:solidFill>
              </a:rPr>
              <a:t>1</a:t>
            </a:r>
            <a:r>
              <a:rPr lang="zh-CN" altLang="en-US" sz="2200" dirty="0">
                <a:solidFill>
                  <a:srgbClr val="FF0000"/>
                </a:solidFill>
              </a:rPr>
              <a:t>万元</a:t>
            </a:r>
            <a:r>
              <a:rPr lang="zh-CN" altLang="en-US" sz="2200" dirty="0"/>
              <a:t>。</a:t>
            </a:r>
          </a:p>
        </p:txBody>
      </p:sp>
      <p:sp>
        <p:nvSpPr>
          <p:cNvPr id="9" name="TextBox 8"/>
          <p:cNvSpPr txBox="1"/>
          <p:nvPr/>
        </p:nvSpPr>
        <p:spPr>
          <a:xfrm>
            <a:off x="323528" y="188640"/>
            <a:ext cx="5760640" cy="830997"/>
          </a:xfrm>
          <a:prstGeom prst="rect">
            <a:avLst/>
          </a:prstGeom>
          <a:noFill/>
        </p:spPr>
        <p:txBody>
          <a:bodyPr wrap="square" rtlCol="0">
            <a:spAutoFit/>
          </a:bodyPr>
          <a:lstStyle/>
          <a:p>
            <a:r>
              <a:rPr lang="zh-CN" altLang="en-US" sz="2400" dirty="0" smtClean="0"/>
              <a:t>十三、苏州工业园区</a:t>
            </a:r>
            <a:endParaRPr lang="en-US" altLang="zh-CN" sz="2400" dirty="0" smtClean="0"/>
          </a:p>
          <a:p>
            <a:r>
              <a:rPr lang="zh-CN" altLang="en-US" sz="2400" dirty="0" smtClean="0"/>
              <a:t>职业技能培训补贴操作细则</a:t>
            </a:r>
            <a:endParaRPr lang="zh-CN" altLang="en-US" sz="2400" dirty="0"/>
          </a:p>
        </p:txBody>
      </p:sp>
      <p:cxnSp>
        <p:nvCxnSpPr>
          <p:cNvPr id="10" name="直接连接符 9"/>
          <p:cNvCxnSpPr/>
          <p:nvPr/>
        </p:nvCxnSpPr>
        <p:spPr>
          <a:xfrm>
            <a:off x="522000" y="256490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22000" y="543982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98809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48</a:t>
            </a:fld>
            <a:endParaRPr lang="zh-CN" altLang="en-US"/>
          </a:p>
        </p:txBody>
      </p:sp>
      <p:sp>
        <p:nvSpPr>
          <p:cNvPr id="4" name="椭圆 3"/>
          <p:cNvSpPr/>
          <p:nvPr/>
        </p:nvSpPr>
        <p:spPr>
          <a:xfrm>
            <a:off x="3917105" y="4553866"/>
            <a:ext cx="1369858" cy="136985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2000" dirty="0" smtClean="0">
                <a:latin typeface="微软雅黑" pitchFamily="34" charset="-122"/>
                <a:ea typeface="微软雅黑" pitchFamily="34" charset="-122"/>
              </a:rPr>
              <a:t>80%</a:t>
            </a:r>
            <a:endParaRPr lang="zh-CN" altLang="en-US" sz="2000" dirty="0">
              <a:latin typeface="微软雅黑" pitchFamily="34" charset="-122"/>
              <a:ea typeface="微软雅黑" pitchFamily="34" charset="-122"/>
            </a:endParaRPr>
          </a:p>
        </p:txBody>
      </p:sp>
      <p:sp>
        <p:nvSpPr>
          <p:cNvPr id="5" name="椭圆 4"/>
          <p:cNvSpPr/>
          <p:nvPr/>
        </p:nvSpPr>
        <p:spPr>
          <a:xfrm>
            <a:off x="5580112" y="3140968"/>
            <a:ext cx="1440160" cy="144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dirty="0" smtClean="0">
                <a:latin typeface="微软雅黑" pitchFamily="34" charset="-122"/>
                <a:ea typeface="微软雅黑" pitchFamily="34" charset="-122"/>
              </a:rPr>
              <a:t>3</a:t>
            </a:r>
            <a:r>
              <a:rPr lang="zh-CN" altLang="en-US" dirty="0" smtClean="0">
                <a:latin typeface="微软雅黑" pitchFamily="34" charset="-122"/>
                <a:ea typeface="微软雅黑" pitchFamily="34" charset="-122"/>
              </a:rPr>
              <a:t>万元</a:t>
            </a:r>
            <a:endParaRPr lang="zh-CN" altLang="en-US" dirty="0">
              <a:latin typeface="微软雅黑" pitchFamily="34" charset="-122"/>
              <a:ea typeface="微软雅黑" pitchFamily="34" charset="-122"/>
            </a:endParaRPr>
          </a:p>
        </p:txBody>
      </p:sp>
      <p:sp>
        <p:nvSpPr>
          <p:cNvPr id="6" name="椭圆 5"/>
          <p:cNvSpPr/>
          <p:nvPr/>
        </p:nvSpPr>
        <p:spPr>
          <a:xfrm>
            <a:off x="2115045" y="3536263"/>
            <a:ext cx="1224136" cy="122413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latin typeface="微软雅黑" pitchFamily="34" charset="-122"/>
                <a:ea typeface="微软雅黑" pitchFamily="34" charset="-122"/>
              </a:rPr>
              <a:t>征地农民</a:t>
            </a:r>
            <a:endParaRPr lang="zh-CN" altLang="en-US" sz="2400" dirty="0">
              <a:latin typeface="微软雅黑" pitchFamily="34" charset="-122"/>
              <a:ea typeface="微软雅黑" pitchFamily="34" charset="-122"/>
            </a:endParaRPr>
          </a:p>
        </p:txBody>
      </p:sp>
      <p:cxnSp>
        <p:nvCxnSpPr>
          <p:cNvPr id="8" name="直接箭头连接符 7"/>
          <p:cNvCxnSpPr>
            <a:stCxn id="5" idx="3"/>
            <a:endCxn id="4" idx="7"/>
          </p:cNvCxnSpPr>
          <p:nvPr/>
        </p:nvCxnSpPr>
        <p:spPr>
          <a:xfrm flipH="1">
            <a:off x="5086352" y="4370221"/>
            <a:ext cx="704667" cy="38425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4" idx="2"/>
            <a:endCxn id="6" idx="5"/>
          </p:cNvCxnSpPr>
          <p:nvPr/>
        </p:nvCxnSpPr>
        <p:spPr>
          <a:xfrm flipH="1" flipV="1">
            <a:off x="3159910" y="4581128"/>
            <a:ext cx="757195" cy="65766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11560" y="476672"/>
            <a:ext cx="3168352"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
        <p:nvSpPr>
          <p:cNvPr id="10" name="流程图: 可选过程 9"/>
          <p:cNvSpPr/>
          <p:nvPr/>
        </p:nvSpPr>
        <p:spPr>
          <a:xfrm>
            <a:off x="1477907" y="2060848"/>
            <a:ext cx="6188187" cy="584775"/>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j-ea"/>
                <a:ea typeface="+mj-ea"/>
              </a:rPr>
              <a:t>园区学历教育提升补贴</a:t>
            </a:r>
            <a:endParaRPr lang="zh-CN" altLang="en-US" sz="3200" dirty="0">
              <a:latin typeface="+mj-ea"/>
              <a:ea typeface="+mj-ea"/>
            </a:endParaRPr>
          </a:p>
        </p:txBody>
      </p:sp>
    </p:spTree>
    <p:extLst>
      <p:ext uri="{BB962C8B-B14F-4D97-AF65-F5344CB8AC3E}">
        <p14:creationId xmlns:p14="http://schemas.microsoft.com/office/powerpoint/2010/main" val="35521141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49</a:t>
            </a:fld>
            <a:endParaRPr lang="zh-CN" altLang="en-US"/>
          </a:p>
        </p:txBody>
      </p:sp>
      <p:sp>
        <p:nvSpPr>
          <p:cNvPr id="3" name="TextBox 2"/>
          <p:cNvSpPr txBox="1"/>
          <p:nvPr/>
        </p:nvSpPr>
        <p:spPr>
          <a:xfrm>
            <a:off x="683568" y="1340768"/>
            <a:ext cx="4176464" cy="430887"/>
          </a:xfrm>
          <a:prstGeom prst="rect">
            <a:avLst/>
          </a:prstGeom>
          <a:noFill/>
        </p:spPr>
        <p:txBody>
          <a:bodyPr wrap="square" rtlCol="0">
            <a:spAutoFit/>
          </a:bodyPr>
          <a:lstStyle/>
          <a:p>
            <a:r>
              <a:rPr lang="zh-CN" altLang="en-US" sz="2200" dirty="0" smtClean="0"/>
              <a:t>一、补贴对象及条件</a:t>
            </a:r>
            <a:endParaRPr lang="zh-CN" altLang="en-US" sz="2200" dirty="0"/>
          </a:p>
        </p:txBody>
      </p:sp>
      <p:sp>
        <p:nvSpPr>
          <p:cNvPr id="4" name="燕尾形 3"/>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83568" y="1772816"/>
            <a:ext cx="7992888" cy="2123658"/>
          </a:xfrm>
          <a:prstGeom prst="rect">
            <a:avLst/>
          </a:prstGeom>
          <a:noFill/>
        </p:spPr>
        <p:txBody>
          <a:bodyPr wrap="square" rtlCol="0">
            <a:spAutoFit/>
          </a:bodyPr>
          <a:lstStyle/>
          <a:p>
            <a:r>
              <a:rPr lang="zh-CN" altLang="en-US" sz="2200" dirty="0" smtClean="0"/>
              <a:t>　　申请</a:t>
            </a:r>
            <a:r>
              <a:rPr lang="zh-CN" altLang="en-US" sz="2200" dirty="0"/>
              <a:t>享受学历教育提升补贴的人员须同时具备以下条件：</a:t>
            </a:r>
          </a:p>
          <a:p>
            <a:r>
              <a:rPr lang="zh-CN" altLang="en-US" sz="2200" dirty="0" smtClean="0"/>
              <a:t>　</a:t>
            </a:r>
            <a:r>
              <a:rPr lang="en-US" altLang="zh-CN" sz="2200" dirty="0" smtClean="0"/>
              <a:t>1</a:t>
            </a:r>
            <a:r>
              <a:rPr lang="zh-CN" altLang="en-US" sz="2200" dirty="0"/>
              <a:t>．园区户籍被征地农民；</a:t>
            </a:r>
          </a:p>
          <a:p>
            <a:r>
              <a:rPr lang="zh-CN" altLang="en-US" sz="2200" dirty="0" smtClean="0"/>
              <a:t>　</a:t>
            </a:r>
            <a:r>
              <a:rPr lang="en-US" altLang="zh-CN" sz="2200" dirty="0" smtClean="0"/>
              <a:t>2</a:t>
            </a:r>
            <a:r>
              <a:rPr lang="zh-CN" altLang="en-US" sz="2200" dirty="0"/>
              <a:t>．参加经教育部门认可的大专及本科成人教育学习，并获得学历证书；</a:t>
            </a:r>
          </a:p>
          <a:p>
            <a:r>
              <a:rPr lang="zh-CN" altLang="en-US" sz="2200" dirty="0" smtClean="0"/>
              <a:t>　</a:t>
            </a:r>
            <a:r>
              <a:rPr lang="en-US" altLang="zh-CN" sz="2200" dirty="0" smtClean="0"/>
              <a:t>3</a:t>
            </a:r>
            <a:r>
              <a:rPr lang="zh-CN" altLang="en-US" sz="2200" dirty="0"/>
              <a:t>．在被相关院校正式录取后的</a:t>
            </a:r>
            <a:r>
              <a:rPr lang="en-US" altLang="zh-CN" sz="2200" dirty="0">
                <a:solidFill>
                  <a:srgbClr val="FF0000"/>
                </a:solidFill>
              </a:rPr>
              <a:t>6</a:t>
            </a:r>
            <a:r>
              <a:rPr lang="zh-CN" altLang="en-US" sz="2200" dirty="0">
                <a:solidFill>
                  <a:srgbClr val="FF0000"/>
                </a:solidFill>
              </a:rPr>
              <a:t>个月内</a:t>
            </a:r>
            <a:r>
              <a:rPr lang="zh-CN" altLang="en-US" sz="2200" dirty="0"/>
              <a:t>在园区劳动保障部门完成预登记手续。</a:t>
            </a:r>
          </a:p>
        </p:txBody>
      </p:sp>
      <p:sp>
        <p:nvSpPr>
          <p:cNvPr id="6" name="TextBox 5"/>
          <p:cNvSpPr txBox="1"/>
          <p:nvPr/>
        </p:nvSpPr>
        <p:spPr>
          <a:xfrm>
            <a:off x="683568" y="4221088"/>
            <a:ext cx="4176464" cy="430887"/>
          </a:xfrm>
          <a:prstGeom prst="rect">
            <a:avLst/>
          </a:prstGeom>
          <a:noFill/>
        </p:spPr>
        <p:txBody>
          <a:bodyPr wrap="square" rtlCol="0">
            <a:spAutoFit/>
          </a:bodyPr>
          <a:lstStyle/>
          <a:p>
            <a:r>
              <a:rPr lang="zh-CN" altLang="en-US" sz="2200" dirty="0" smtClean="0"/>
              <a:t>二、补贴标准</a:t>
            </a:r>
            <a:endParaRPr lang="zh-CN" altLang="en-US" sz="2200" dirty="0"/>
          </a:p>
        </p:txBody>
      </p:sp>
      <p:sp>
        <p:nvSpPr>
          <p:cNvPr id="7" name="燕尾形 6"/>
          <p:cNvSpPr/>
          <p:nvPr/>
        </p:nvSpPr>
        <p:spPr>
          <a:xfrm>
            <a:off x="395536" y="432851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683568" y="4651975"/>
            <a:ext cx="7992888" cy="769441"/>
          </a:xfrm>
          <a:prstGeom prst="rect">
            <a:avLst/>
          </a:prstGeom>
          <a:noFill/>
        </p:spPr>
        <p:txBody>
          <a:bodyPr wrap="square" rtlCol="0">
            <a:spAutoFit/>
          </a:bodyPr>
          <a:lstStyle/>
          <a:p>
            <a:r>
              <a:rPr lang="zh-CN" altLang="en-US" sz="2200" dirty="0" smtClean="0"/>
              <a:t>　　学历</a:t>
            </a:r>
            <a:r>
              <a:rPr lang="zh-CN" altLang="en-US" sz="2200" dirty="0"/>
              <a:t>教育提升补贴为学费的</a:t>
            </a:r>
            <a:r>
              <a:rPr lang="en-US" altLang="zh-CN" sz="2200" dirty="0">
                <a:solidFill>
                  <a:srgbClr val="FF0000"/>
                </a:solidFill>
              </a:rPr>
              <a:t>80%</a:t>
            </a:r>
            <a:r>
              <a:rPr lang="zh-CN" altLang="en-US" sz="2200" dirty="0"/>
              <a:t>，补贴额度</a:t>
            </a:r>
            <a:r>
              <a:rPr lang="zh-CN" altLang="en-US" sz="2200" dirty="0">
                <a:solidFill>
                  <a:srgbClr val="FF0000"/>
                </a:solidFill>
              </a:rPr>
              <a:t>三年</a:t>
            </a:r>
            <a:r>
              <a:rPr lang="zh-CN" altLang="en-US" sz="2200" dirty="0"/>
              <a:t>内累计不超过</a:t>
            </a:r>
            <a:r>
              <a:rPr lang="en-US" altLang="zh-CN" sz="2200" dirty="0">
                <a:solidFill>
                  <a:srgbClr val="FF0000"/>
                </a:solidFill>
              </a:rPr>
              <a:t>3</a:t>
            </a:r>
            <a:r>
              <a:rPr lang="zh-CN" altLang="en-US" sz="2200" dirty="0">
                <a:solidFill>
                  <a:srgbClr val="FF0000"/>
                </a:solidFill>
              </a:rPr>
              <a:t>万元</a:t>
            </a:r>
            <a:r>
              <a:rPr lang="zh-CN" altLang="en-US" sz="2200" dirty="0"/>
              <a:t>。</a:t>
            </a:r>
          </a:p>
        </p:txBody>
      </p:sp>
      <p:sp>
        <p:nvSpPr>
          <p:cNvPr id="9" name="TextBox 8"/>
          <p:cNvSpPr txBox="1"/>
          <p:nvPr/>
        </p:nvSpPr>
        <p:spPr>
          <a:xfrm>
            <a:off x="323528" y="188640"/>
            <a:ext cx="5760640" cy="830997"/>
          </a:xfrm>
          <a:prstGeom prst="rect">
            <a:avLst/>
          </a:prstGeom>
          <a:noFill/>
        </p:spPr>
        <p:txBody>
          <a:bodyPr wrap="square" rtlCol="0">
            <a:spAutoFit/>
          </a:bodyPr>
          <a:lstStyle/>
          <a:p>
            <a:r>
              <a:rPr lang="zh-CN" altLang="en-US" sz="2400" dirty="0" smtClean="0"/>
              <a:t>十四、苏州工业园区</a:t>
            </a:r>
            <a:endParaRPr lang="en-US" altLang="zh-CN" sz="2400" dirty="0" smtClean="0"/>
          </a:p>
          <a:p>
            <a:r>
              <a:rPr lang="zh-CN" altLang="en-US" sz="2400" dirty="0" smtClean="0"/>
              <a:t>学历教育提升补贴操作细则</a:t>
            </a:r>
            <a:endParaRPr lang="zh-CN" altLang="en-US" sz="2400" dirty="0"/>
          </a:p>
        </p:txBody>
      </p:sp>
      <p:cxnSp>
        <p:nvCxnSpPr>
          <p:cNvPr id="10" name="直接连接符 9"/>
          <p:cNvCxnSpPr/>
          <p:nvPr/>
        </p:nvCxnSpPr>
        <p:spPr>
          <a:xfrm>
            <a:off x="522000" y="3933056"/>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22000" y="5516071"/>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5003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043608" y="4293096"/>
            <a:ext cx="2880320" cy="122164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sz="2000" dirty="0">
              <a:latin typeface="微软雅黑" pitchFamily="34" charset="-122"/>
              <a:ea typeface="微软雅黑" pitchFamily="34" charset="-122"/>
            </a:endParaRPr>
          </a:p>
        </p:txBody>
      </p:sp>
      <p:sp>
        <p:nvSpPr>
          <p:cNvPr id="2" name="灯片编号占位符 1"/>
          <p:cNvSpPr>
            <a:spLocks noGrp="1"/>
          </p:cNvSpPr>
          <p:nvPr>
            <p:ph type="sldNum" sz="quarter" idx="12"/>
          </p:nvPr>
        </p:nvSpPr>
        <p:spPr/>
        <p:txBody>
          <a:bodyPr/>
          <a:lstStyle/>
          <a:p>
            <a:fld id="{19E37A96-64C7-4FBE-934B-1408D9749ACF}" type="slidenum">
              <a:rPr lang="zh-CN" altLang="en-US" smtClean="0"/>
              <a:pPr/>
              <a:t>5</a:t>
            </a:fld>
            <a:endParaRPr lang="zh-CN" altLang="en-US"/>
          </a:p>
        </p:txBody>
      </p:sp>
      <p:sp>
        <p:nvSpPr>
          <p:cNvPr id="3" name="流程图: 可选过程 2"/>
          <p:cNvSpPr/>
          <p:nvPr/>
        </p:nvSpPr>
        <p:spPr>
          <a:xfrm>
            <a:off x="2204737" y="2060848"/>
            <a:ext cx="4734526" cy="584775"/>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200" dirty="0" smtClean="0">
                <a:latin typeface="+mj-ea"/>
                <a:ea typeface="+mj-ea"/>
              </a:rPr>
              <a:t>园区创业贷款</a:t>
            </a:r>
            <a:endParaRPr lang="zh-CN" altLang="en-US" sz="3200" dirty="0">
              <a:latin typeface="+mj-ea"/>
              <a:ea typeface="+mj-ea"/>
            </a:endParaRPr>
          </a:p>
        </p:txBody>
      </p:sp>
      <p:sp>
        <p:nvSpPr>
          <p:cNvPr id="8" name="TextBox 7"/>
          <p:cNvSpPr txBox="1"/>
          <p:nvPr/>
        </p:nvSpPr>
        <p:spPr>
          <a:xfrm>
            <a:off x="1075112" y="4673087"/>
            <a:ext cx="2817313" cy="461665"/>
          </a:xfrm>
          <a:prstGeom prst="rect">
            <a:avLst/>
          </a:prstGeom>
          <a:noFill/>
        </p:spPr>
        <p:txBody>
          <a:bodyPr wrap="square" rtlCol="0">
            <a:spAutoFit/>
          </a:bodyPr>
          <a:lstStyle/>
          <a:p>
            <a:pPr algn="ctr"/>
            <a:r>
              <a:rPr lang="zh-CN" altLang="en-US" sz="2400" dirty="0" smtClean="0">
                <a:latin typeface="+mj-ea"/>
                <a:ea typeface="+mj-ea"/>
              </a:rPr>
              <a:t>创业小额担保贷款</a:t>
            </a:r>
            <a:endParaRPr lang="zh-CN" altLang="en-US" sz="2400" dirty="0">
              <a:latin typeface="+mj-ea"/>
              <a:ea typeface="+mj-ea"/>
            </a:endParaRPr>
          </a:p>
        </p:txBody>
      </p:sp>
      <p:sp>
        <p:nvSpPr>
          <p:cNvPr id="11" name="椭圆 10"/>
          <p:cNvSpPr/>
          <p:nvPr/>
        </p:nvSpPr>
        <p:spPr>
          <a:xfrm>
            <a:off x="5076056" y="3139478"/>
            <a:ext cx="2880320" cy="122164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sz="2000" dirty="0">
              <a:latin typeface="微软雅黑" pitchFamily="34" charset="-122"/>
              <a:ea typeface="微软雅黑" pitchFamily="34" charset="-122"/>
            </a:endParaRPr>
          </a:p>
        </p:txBody>
      </p:sp>
      <p:sp>
        <p:nvSpPr>
          <p:cNvPr id="12" name="TextBox 11"/>
          <p:cNvSpPr txBox="1"/>
          <p:nvPr/>
        </p:nvSpPr>
        <p:spPr>
          <a:xfrm>
            <a:off x="5107560" y="3519469"/>
            <a:ext cx="2817313" cy="461665"/>
          </a:xfrm>
          <a:prstGeom prst="rect">
            <a:avLst/>
          </a:prstGeom>
          <a:noFill/>
        </p:spPr>
        <p:txBody>
          <a:bodyPr wrap="square" rtlCol="0">
            <a:spAutoFit/>
          </a:bodyPr>
          <a:lstStyle/>
          <a:p>
            <a:pPr algn="ctr"/>
            <a:r>
              <a:rPr lang="zh-CN" altLang="en-US" sz="2400" dirty="0" smtClean="0">
                <a:latin typeface="+mj-ea"/>
                <a:ea typeface="+mj-ea"/>
              </a:rPr>
              <a:t>创业接力贷款</a:t>
            </a:r>
            <a:endParaRPr lang="zh-CN" altLang="en-US" sz="2400" dirty="0">
              <a:latin typeface="+mj-ea"/>
              <a:ea typeface="+mj-ea"/>
            </a:endParaRPr>
          </a:p>
        </p:txBody>
      </p:sp>
      <p:sp>
        <p:nvSpPr>
          <p:cNvPr id="13" name="燕尾形箭头 12"/>
          <p:cNvSpPr/>
          <p:nvPr/>
        </p:nvSpPr>
        <p:spPr>
          <a:xfrm rot="19620241">
            <a:off x="4067944" y="4149080"/>
            <a:ext cx="1012596" cy="501566"/>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4" name="矩形 3"/>
          <p:cNvSpPr/>
          <p:nvPr/>
        </p:nvSpPr>
        <p:spPr>
          <a:xfrm>
            <a:off x="611560" y="404664"/>
            <a:ext cx="1656184"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cs typeface="Times New Roman" pitchFamily="18" charset="0"/>
              </a:rPr>
              <a:t>操作</a:t>
            </a:r>
            <a:r>
              <a:rPr lang="zh-CN" altLang="en-US" sz="2800" b="1" dirty="0">
                <a:ea typeface="微软雅黑" pitchFamily="34" charset="-122"/>
                <a:cs typeface="Times New Roman" pitchFamily="18" charset="0"/>
              </a:rPr>
              <a:t>细则</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74826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50</a:t>
            </a:fld>
            <a:endParaRPr lang="zh-CN" alt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575" y="1462088"/>
            <a:ext cx="7561263" cy="393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395536" y="476672"/>
            <a:ext cx="3240360"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rPr>
              <a:t>业务</a:t>
            </a:r>
            <a:r>
              <a:rPr lang="zh-CN" altLang="en-US" sz="2800" b="1" dirty="0">
                <a:ea typeface="微软雅黑" pitchFamily="34" charset="-122"/>
              </a:rPr>
              <a:t>经办</a:t>
            </a:r>
            <a:endParaRPr lang="zh-CN" altLang="en-US" sz="2800" b="1"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0020606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51</a:t>
            </a:fld>
            <a:endParaRPr lang="zh-CN" altLang="en-US"/>
          </a:p>
        </p:txBody>
      </p:sp>
      <p:sp>
        <p:nvSpPr>
          <p:cNvPr id="3" name="矩形 2"/>
          <p:cNvSpPr/>
          <p:nvPr/>
        </p:nvSpPr>
        <p:spPr>
          <a:xfrm>
            <a:off x="395536" y="476672"/>
            <a:ext cx="3240360" cy="523220"/>
          </a:xfrm>
          <a:prstGeom prst="rect">
            <a:avLst/>
          </a:prstGeom>
        </p:spPr>
        <p:txBody>
          <a:bodyPr wrap="square">
            <a:spAutoFit/>
          </a:bodyPr>
          <a:lstStyle/>
          <a:p>
            <a:pPr>
              <a:lnSpc>
                <a:spcPct val="100000"/>
              </a:lnSpc>
              <a:spcBef>
                <a:spcPct val="0"/>
              </a:spcBef>
              <a:buFontTx/>
              <a:buNone/>
            </a:pPr>
            <a:r>
              <a:rPr lang="zh-CN" altLang="en-US" sz="2800" b="1" dirty="0" smtClean="0">
                <a:ea typeface="微软雅黑" pitchFamily="34" charset="-122"/>
              </a:rPr>
              <a:t>业务</a:t>
            </a:r>
            <a:r>
              <a:rPr lang="zh-CN" altLang="en-US" sz="2800" b="1" dirty="0">
                <a:ea typeface="微软雅黑" pitchFamily="34" charset="-122"/>
              </a:rPr>
              <a:t>经办</a:t>
            </a:r>
            <a:endParaRPr lang="zh-CN" altLang="en-US" sz="2800" b="1" dirty="0">
              <a:latin typeface="微软雅黑" pitchFamily="34" charset="-122"/>
              <a:ea typeface="微软雅黑" pitchFamily="34" charset="-122"/>
              <a:cs typeface="Times New Roman" pitchFamily="18" charset="0"/>
            </a:endParaRPr>
          </a:p>
        </p:txBody>
      </p:sp>
      <p:graphicFrame>
        <p:nvGraphicFramePr>
          <p:cNvPr id="4" name="表格 3"/>
          <p:cNvGraphicFramePr>
            <a:graphicFrameLocks noGrp="1"/>
          </p:cNvGraphicFramePr>
          <p:nvPr/>
        </p:nvGraphicFramePr>
        <p:xfrm>
          <a:off x="457200" y="1699772"/>
          <a:ext cx="8229599" cy="4326819"/>
        </p:xfrm>
        <a:graphic>
          <a:graphicData uri="http://schemas.openxmlformats.org/drawingml/2006/table">
            <a:tbl>
              <a:tblPr>
                <a:tableStyleId>{5C22544A-7EE6-4342-B048-85BDC9FD1C3A}</a:tableStyleId>
              </a:tblPr>
              <a:tblGrid>
                <a:gridCol w="565932"/>
                <a:gridCol w="1603475"/>
                <a:gridCol w="730996"/>
                <a:gridCol w="597373"/>
                <a:gridCol w="1296928"/>
                <a:gridCol w="919640"/>
                <a:gridCol w="597373"/>
                <a:gridCol w="1351950"/>
                <a:gridCol w="565932"/>
              </a:tblGrid>
              <a:tr h="408339">
                <a:tc gridSpan="9">
                  <a:txBody>
                    <a:bodyPr/>
                    <a:lstStyle/>
                    <a:p>
                      <a:pPr algn="ctr" fontAlgn="ctr"/>
                      <a:r>
                        <a:rPr lang="zh-CN" altLang="en-US" sz="1200" u="none" strike="noStrike" dirty="0">
                          <a:effectLst/>
                        </a:rPr>
                        <a:t>就管中心业务对口工作人员信息表</a:t>
                      </a:r>
                      <a:endParaRPr lang="zh-CN" altLang="en-US" sz="1200" b="1" i="0" u="none" strike="noStrike" dirty="0">
                        <a:solidFill>
                          <a:srgbClr val="000000"/>
                        </a:solidFill>
                        <a:effectLst/>
                        <a:latin typeface="宋体"/>
                      </a:endParaRPr>
                    </a:p>
                  </a:txBody>
                  <a:tcPr marL="7853" marR="7853" marT="7853"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61232">
                <a:tc>
                  <a:txBody>
                    <a:bodyPr/>
                    <a:lstStyle/>
                    <a:p>
                      <a:pPr algn="ctr" fontAlgn="ctr"/>
                      <a:r>
                        <a:rPr lang="zh-CN" altLang="en-US" sz="900" u="none" strike="noStrike">
                          <a:effectLst/>
                        </a:rPr>
                        <a:t>工作类别</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政策</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第一咨询人</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联系电话</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邮箱</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第二咨询人</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联系电话</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邮箱</a:t>
                      </a:r>
                      <a:endParaRPr lang="zh-CN" altLang="en-US" sz="900" b="1"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责任人</a:t>
                      </a:r>
                      <a:endParaRPr lang="zh-CN" altLang="en-US" sz="900" b="1" i="0" u="none" strike="noStrike">
                        <a:solidFill>
                          <a:srgbClr val="000000"/>
                        </a:solidFill>
                        <a:effectLst/>
                        <a:latin typeface="宋体"/>
                      </a:endParaRPr>
                    </a:p>
                  </a:txBody>
                  <a:tcPr marL="7853" marR="7853" marT="7853" marB="0" anchor="ctr"/>
                </a:tc>
              </a:tr>
              <a:tr h="261232">
                <a:tc rowSpan="4">
                  <a:txBody>
                    <a:bodyPr/>
                    <a:lstStyle/>
                    <a:p>
                      <a:pPr algn="ctr" fontAlgn="ctr"/>
                      <a:r>
                        <a:rPr lang="zh-CN" altLang="en-US" sz="900" u="none" strike="noStrike">
                          <a:effectLst/>
                        </a:rPr>
                        <a:t>创业类</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创业培训</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陈银华</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en-US" altLang="zh-CN" sz="900" u="none" strike="noStrike">
                          <a:effectLst/>
                        </a:rPr>
                        <a:t>66605851</a:t>
                      </a:r>
                      <a:endParaRPr lang="en-US" altLang="zh-CN" sz="900" b="0" i="0" u="none" strike="noStrike">
                        <a:solidFill>
                          <a:srgbClr val="000000"/>
                        </a:solidFill>
                        <a:effectLst/>
                        <a:latin typeface="宋体"/>
                      </a:endParaRPr>
                    </a:p>
                  </a:txBody>
                  <a:tcPr marL="7853" marR="7853" marT="7853" marB="0" anchor="ctr"/>
                </a:tc>
                <a:tc>
                  <a:txBody>
                    <a:bodyPr/>
                    <a:lstStyle/>
                    <a:p>
                      <a:pPr algn="ctr" fontAlgn="ctr"/>
                      <a:r>
                        <a:rPr lang="en-US" sz="900" u="sng" strike="noStrike">
                          <a:effectLst/>
                          <a:hlinkClick r:id="rId2"/>
                        </a:rPr>
                        <a:t>chenyh@o-hr.cn</a:t>
                      </a:r>
                      <a:endParaRPr lang="en-US" sz="900" b="0" i="0" u="sng" strike="noStrike">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韩天莹</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en-US" altLang="zh-CN" sz="900" u="none" strike="noStrike">
                          <a:effectLst/>
                        </a:rPr>
                        <a:t>66605836</a:t>
                      </a:r>
                      <a:endParaRPr lang="en-US" altLang="zh-CN" sz="900" b="0" i="0" u="none" strike="noStrike">
                        <a:solidFill>
                          <a:srgbClr val="000000"/>
                        </a:solidFill>
                        <a:effectLst/>
                        <a:latin typeface="宋体"/>
                      </a:endParaRPr>
                    </a:p>
                  </a:txBody>
                  <a:tcPr marL="7853" marR="7853" marT="7853" marB="0" anchor="ctr"/>
                </a:tc>
                <a:tc>
                  <a:txBody>
                    <a:bodyPr/>
                    <a:lstStyle/>
                    <a:p>
                      <a:pPr algn="ctr" fontAlgn="ctr"/>
                      <a:r>
                        <a:rPr lang="en-US" sz="900" u="sng" strike="noStrike">
                          <a:effectLst/>
                          <a:hlinkClick r:id="rId3"/>
                        </a:rPr>
                        <a:t>hanty@o-hr.cn</a:t>
                      </a:r>
                      <a:endParaRPr lang="en-US" sz="900" b="0" i="0" u="sng" strike="noStrike">
                        <a:solidFill>
                          <a:srgbClr val="0000FF"/>
                        </a:solidFill>
                        <a:effectLst/>
                        <a:latin typeface="宋体"/>
                      </a:endParaRPr>
                    </a:p>
                  </a:txBody>
                  <a:tcPr marL="7853" marR="7853" marT="7853" marB="0" anchor="ctr"/>
                </a:tc>
                <a:tc rowSpan="4">
                  <a:txBody>
                    <a:bodyPr/>
                    <a:lstStyle/>
                    <a:p>
                      <a:pPr algn="ctr" fontAlgn="ctr"/>
                      <a:r>
                        <a:rPr lang="zh-CN" altLang="en-US" sz="900" u="none" strike="noStrike">
                          <a:effectLst/>
                        </a:rPr>
                        <a:t>韩天莹</a:t>
                      </a:r>
                      <a:endParaRPr lang="zh-CN" altLang="en-US" sz="900" b="0" i="0" u="none" strike="noStrike">
                        <a:solidFill>
                          <a:srgbClr val="000000"/>
                        </a:solidFill>
                        <a:effectLst/>
                        <a:latin typeface="宋体"/>
                      </a:endParaRPr>
                    </a:p>
                  </a:txBody>
                  <a:tcPr marL="7853" marR="7853" marT="7853" marB="0" anchor="ctr"/>
                </a:tc>
              </a:tr>
              <a:tr h="261232">
                <a:tc vMerge="1">
                  <a:txBody>
                    <a:bodyPr/>
                    <a:lstStyle/>
                    <a:p>
                      <a:endParaRPr lang="zh-CN" altLang="en-US"/>
                    </a:p>
                  </a:txBody>
                  <a:tcPr/>
                </a:tc>
                <a:tc>
                  <a:txBody>
                    <a:bodyPr/>
                    <a:lstStyle/>
                    <a:p>
                      <a:pPr algn="ctr" fontAlgn="ctr"/>
                      <a:r>
                        <a:rPr lang="zh-CN" altLang="en-US" sz="900" u="none" strike="noStrike">
                          <a:effectLst/>
                        </a:rPr>
                        <a:t>创业贷款</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陈银华</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sng" strike="noStrike">
                          <a:effectLst/>
                        </a:rPr>
                        <a:t>　</a:t>
                      </a:r>
                      <a:endParaRPr lang="zh-CN" altLang="en-US" sz="900" b="0" i="0" u="sng" strike="noStrike">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en-US" altLang="zh-CN" sz="900" u="none" strike="noStrike">
                          <a:effectLst/>
                        </a:rPr>
                        <a:t>66605953</a:t>
                      </a:r>
                      <a:endParaRPr lang="en-US" altLang="zh-CN" sz="900" b="0" i="0" u="none" strike="noStrike">
                        <a:solidFill>
                          <a:srgbClr val="000000"/>
                        </a:solidFill>
                        <a:effectLst/>
                        <a:latin typeface="宋体"/>
                      </a:endParaRPr>
                    </a:p>
                  </a:txBody>
                  <a:tcPr marL="7853" marR="7853" marT="7853" marB="0" anchor="ctr"/>
                </a:tc>
                <a:tc>
                  <a:txBody>
                    <a:bodyPr/>
                    <a:lstStyle/>
                    <a:p>
                      <a:pPr algn="ctr" fontAlgn="ctr"/>
                      <a:r>
                        <a:rPr lang="en-US" sz="900" u="sng" strike="noStrike">
                          <a:effectLst/>
                          <a:hlinkClick r:id="rId4"/>
                        </a:rPr>
                        <a:t>linj@o-hr.cn</a:t>
                      </a:r>
                      <a:endParaRPr lang="en-US" sz="900" b="0" i="0" u="sng" strike="noStrike">
                        <a:solidFill>
                          <a:srgbClr val="0000FF"/>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创业孵化</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陈银华</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sng" strike="noStrike">
                          <a:effectLst/>
                        </a:rPr>
                        <a:t>　</a:t>
                      </a:r>
                      <a:endParaRPr lang="zh-CN" altLang="en-US" sz="900" b="0" i="0" u="sng" strike="noStrike">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sng" strike="noStrike">
                          <a:effectLst/>
                        </a:rPr>
                        <a:t>　</a:t>
                      </a:r>
                      <a:endParaRPr lang="zh-CN" altLang="en-US" sz="900" b="0" i="0" u="sng" strike="noStrike">
                        <a:solidFill>
                          <a:srgbClr val="0000FF"/>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创业带动就业</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陈银华</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sng" strike="noStrike" dirty="0">
                          <a:effectLst/>
                        </a:rPr>
                        <a:t>　</a:t>
                      </a:r>
                      <a:endParaRPr lang="zh-CN" altLang="en-US" sz="900" b="0" i="0" u="sng" strike="noStrike" dirty="0">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dirty="0">
                          <a:effectLst/>
                        </a:rPr>
                        <a:t>　</a:t>
                      </a:r>
                      <a:endParaRPr lang="zh-CN" altLang="en-US" sz="900" b="0" i="0" u="none" strike="noStrike" dirty="0">
                        <a:solidFill>
                          <a:srgbClr val="000000"/>
                        </a:solidFill>
                        <a:effectLst/>
                        <a:latin typeface="宋体"/>
                      </a:endParaRPr>
                    </a:p>
                  </a:txBody>
                  <a:tcPr marL="7853" marR="7853" marT="7853" marB="0" anchor="ctr"/>
                </a:tc>
                <a:tc>
                  <a:txBody>
                    <a:bodyPr/>
                    <a:lstStyle/>
                    <a:p>
                      <a:pPr algn="ctr" fontAlgn="ctr"/>
                      <a:r>
                        <a:rPr lang="zh-CN" altLang="en-US" sz="900" u="sng" strike="noStrike">
                          <a:effectLst/>
                        </a:rPr>
                        <a:t>　</a:t>
                      </a:r>
                      <a:endParaRPr lang="zh-CN" altLang="en-US" sz="900" b="0" i="0" u="sng" strike="noStrike">
                        <a:solidFill>
                          <a:srgbClr val="0000FF"/>
                        </a:solidFill>
                        <a:effectLst/>
                        <a:latin typeface="宋体"/>
                      </a:endParaRPr>
                    </a:p>
                  </a:txBody>
                  <a:tcPr marL="7853" marR="7853" marT="7853" marB="0" anchor="ctr"/>
                </a:tc>
                <a:tc vMerge="1">
                  <a:txBody>
                    <a:bodyPr/>
                    <a:lstStyle/>
                    <a:p>
                      <a:endParaRPr lang="zh-CN" altLang="en-US"/>
                    </a:p>
                  </a:txBody>
                  <a:tcPr/>
                </a:tc>
              </a:tr>
              <a:tr h="261232">
                <a:tc rowSpan="10">
                  <a:txBody>
                    <a:bodyPr/>
                    <a:lstStyle/>
                    <a:p>
                      <a:pPr algn="ctr" fontAlgn="ctr"/>
                      <a:r>
                        <a:rPr lang="zh-CN" altLang="en-US" sz="900" u="none" strike="noStrike">
                          <a:effectLst/>
                        </a:rPr>
                        <a:t>就业类</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就业困难群体实名制</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en-US" altLang="zh-CN" sz="900" u="none" strike="noStrike">
                          <a:effectLst/>
                        </a:rPr>
                        <a:t>66605892</a:t>
                      </a:r>
                      <a:endParaRPr lang="en-US" altLang="zh-CN" sz="900" b="0" i="0" u="none" strike="noStrike">
                        <a:solidFill>
                          <a:srgbClr val="000000"/>
                        </a:solidFill>
                        <a:effectLst/>
                        <a:latin typeface="宋体"/>
                      </a:endParaRPr>
                    </a:p>
                  </a:txBody>
                  <a:tcPr marL="7853" marR="7853" marT="7853" marB="0" anchor="ctr"/>
                </a:tc>
                <a:tc>
                  <a:txBody>
                    <a:bodyPr/>
                    <a:lstStyle/>
                    <a:p>
                      <a:pPr algn="ctr" fontAlgn="ctr"/>
                      <a:r>
                        <a:rPr lang="en-US" sz="900" u="none" strike="noStrike" dirty="0">
                          <a:effectLst/>
                        </a:rPr>
                        <a:t>wangnz@o-hr.cn</a:t>
                      </a:r>
                      <a:endParaRPr lang="en-US" sz="900" b="0" i="0" u="none" strike="noStrike" dirty="0">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rowSpan="10">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r>
              <a:tr h="261232">
                <a:tc vMerge="1">
                  <a:txBody>
                    <a:bodyPr/>
                    <a:lstStyle/>
                    <a:p>
                      <a:endParaRPr lang="zh-CN" altLang="en-US"/>
                    </a:p>
                  </a:txBody>
                  <a:tcPr/>
                </a:tc>
                <a:tc>
                  <a:txBody>
                    <a:bodyPr/>
                    <a:lstStyle/>
                    <a:p>
                      <a:pPr algn="ctr" fontAlgn="ctr"/>
                      <a:r>
                        <a:rPr lang="zh-CN" altLang="en-US" sz="900" u="none" strike="noStrike">
                          <a:effectLst/>
                        </a:rPr>
                        <a:t>就业困难群体补贴</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包蕾</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en-US" altLang="zh-CN" sz="900" u="none" strike="noStrike">
                          <a:effectLst/>
                        </a:rPr>
                        <a:t>66605933</a:t>
                      </a:r>
                      <a:endParaRPr lang="en-US" altLang="zh-CN" sz="900" b="0" i="0" u="none" strike="noStrike">
                        <a:solidFill>
                          <a:srgbClr val="000000"/>
                        </a:solidFill>
                        <a:effectLst/>
                        <a:latin typeface="宋体"/>
                      </a:endParaRPr>
                    </a:p>
                  </a:txBody>
                  <a:tcPr marL="7853" marR="7853" marT="7853" marB="0" anchor="ctr"/>
                </a:tc>
                <a:tc>
                  <a:txBody>
                    <a:bodyPr/>
                    <a:lstStyle/>
                    <a:p>
                      <a:pPr algn="ctr" fontAlgn="ctr"/>
                      <a:r>
                        <a:rPr lang="en-US" sz="900" u="sng" strike="noStrike">
                          <a:effectLst/>
                          <a:hlinkClick r:id="rId5"/>
                        </a:rPr>
                        <a:t>baol@o-hr.cn</a:t>
                      </a:r>
                      <a:endParaRPr lang="en-US" sz="900" b="0" i="0" u="sng" strike="noStrike">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岗位用工补贴</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包蕾</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公益性岗位用工补贴</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包蕾</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职业介绍奖励</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林洁</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sng" strike="noStrike">
                          <a:effectLst/>
                        </a:rPr>
                        <a:t>　</a:t>
                      </a:r>
                      <a:endParaRPr lang="zh-CN" altLang="en-US" sz="900" b="0" i="0" u="sng" strike="noStrike">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就业见习补贴</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黄小羽</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en-US" altLang="zh-CN" sz="900" u="none" strike="noStrike">
                          <a:effectLst/>
                        </a:rPr>
                        <a:t>66605877</a:t>
                      </a:r>
                      <a:endParaRPr lang="en-US" altLang="zh-CN" sz="900" b="0" i="0" u="none" strike="noStrike">
                        <a:solidFill>
                          <a:srgbClr val="000000"/>
                        </a:solidFill>
                        <a:effectLst/>
                        <a:latin typeface="宋体"/>
                      </a:endParaRPr>
                    </a:p>
                  </a:txBody>
                  <a:tcPr marL="7853" marR="7853" marT="7853" marB="0" anchor="ctr"/>
                </a:tc>
                <a:tc>
                  <a:txBody>
                    <a:bodyPr/>
                    <a:lstStyle/>
                    <a:p>
                      <a:pPr algn="ctr" fontAlgn="ctr"/>
                      <a:r>
                        <a:rPr lang="en-US" sz="900" u="sng" strike="noStrike">
                          <a:effectLst/>
                          <a:hlinkClick r:id="rId6"/>
                        </a:rPr>
                        <a:t>huangxy@o-hr.cn</a:t>
                      </a:r>
                      <a:endParaRPr lang="en-US" sz="900" b="0" i="0" u="sng" strike="noStrike">
                        <a:solidFill>
                          <a:srgbClr val="0000FF"/>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高校毕业生社保补贴</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包蕾</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帮扶高校毕业生就业</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包蕾</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职业技能培训补贴</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vMerge="1">
                  <a:txBody>
                    <a:bodyPr/>
                    <a:lstStyle/>
                    <a:p>
                      <a:endParaRPr lang="zh-CN" altLang="en-US"/>
                    </a:p>
                  </a:txBody>
                  <a:tcPr/>
                </a:tc>
              </a:tr>
              <a:tr h="261232">
                <a:tc vMerge="1">
                  <a:txBody>
                    <a:bodyPr/>
                    <a:lstStyle/>
                    <a:p>
                      <a:endParaRPr lang="zh-CN" altLang="en-US"/>
                    </a:p>
                  </a:txBody>
                  <a:tcPr/>
                </a:tc>
                <a:tc>
                  <a:txBody>
                    <a:bodyPr/>
                    <a:lstStyle/>
                    <a:p>
                      <a:pPr algn="ctr" fontAlgn="ctr"/>
                      <a:r>
                        <a:rPr lang="zh-CN" altLang="en-US" sz="900" u="none" strike="noStrike">
                          <a:effectLst/>
                        </a:rPr>
                        <a:t>学历教育提升</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王娜周</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a:effectLst/>
                        </a:rPr>
                        <a:t>　</a:t>
                      </a:r>
                      <a:endParaRPr lang="zh-CN" altLang="en-US" sz="900" b="0" i="0" u="none" strike="noStrike">
                        <a:solidFill>
                          <a:srgbClr val="000000"/>
                        </a:solidFill>
                        <a:effectLst/>
                        <a:latin typeface="宋体"/>
                      </a:endParaRPr>
                    </a:p>
                  </a:txBody>
                  <a:tcPr marL="7853" marR="7853" marT="7853" marB="0" anchor="ctr"/>
                </a:tc>
                <a:tc>
                  <a:txBody>
                    <a:bodyPr/>
                    <a:lstStyle/>
                    <a:p>
                      <a:pPr algn="ctr" fontAlgn="ctr"/>
                      <a:r>
                        <a:rPr lang="zh-CN" altLang="en-US" sz="900" u="none" strike="noStrike" dirty="0">
                          <a:effectLst/>
                        </a:rPr>
                        <a:t>　</a:t>
                      </a:r>
                      <a:endParaRPr lang="zh-CN" altLang="en-US" sz="900" b="0" i="0" u="none" strike="noStrike" dirty="0">
                        <a:solidFill>
                          <a:srgbClr val="000000"/>
                        </a:solidFill>
                        <a:effectLst/>
                        <a:latin typeface="宋体"/>
                      </a:endParaRPr>
                    </a:p>
                  </a:txBody>
                  <a:tcPr marL="7853" marR="7853" marT="7853" marB="0" anchor="ctr"/>
                </a:tc>
                <a:tc vMerge="1">
                  <a:txBody>
                    <a:bodyPr/>
                    <a:lstStyle/>
                    <a:p>
                      <a:endParaRPr lang="zh-CN" altLang="en-US"/>
                    </a:p>
                  </a:txBody>
                  <a:tcPr/>
                </a:tc>
              </a:tr>
            </a:tbl>
          </a:graphicData>
        </a:graphic>
      </p:graphicFrame>
    </p:spTree>
    <p:extLst>
      <p:ext uri="{BB962C8B-B14F-4D97-AF65-F5344CB8AC3E}">
        <p14:creationId xmlns:p14="http://schemas.microsoft.com/office/powerpoint/2010/main" val="34054349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2958" r="13709"/>
          <a:stretch/>
        </p:blipFill>
        <p:spPr>
          <a:xfrm>
            <a:off x="0" y="0"/>
            <a:ext cx="9144000" cy="6858000"/>
          </a:xfrm>
          <a:prstGeom prst="rect">
            <a:avLst/>
          </a:prstGeom>
        </p:spPr>
      </p:pic>
      <p:sp>
        <p:nvSpPr>
          <p:cNvPr id="2" name="标题 1"/>
          <p:cNvSpPr>
            <a:spLocks noGrp="1"/>
          </p:cNvSpPr>
          <p:nvPr>
            <p:ph type="ctrTitle"/>
          </p:nvPr>
        </p:nvSpPr>
        <p:spPr>
          <a:xfrm>
            <a:off x="0" y="2887725"/>
            <a:ext cx="2987824" cy="1082551"/>
          </a:xfrm>
        </p:spPr>
        <p:txBody>
          <a:bodyPr/>
          <a:lstStyle/>
          <a:p>
            <a:pPr algn="r"/>
            <a:r>
              <a:rPr lang="zh-CN" altLang="en-US" i="1" dirty="0" smtClean="0">
                <a:solidFill>
                  <a:schemeClr val="bg1"/>
                </a:solidFill>
              </a:rPr>
              <a:t>谢谢观赏</a:t>
            </a:r>
            <a:endParaRPr lang="zh-CN" altLang="en-US" i="1" dirty="0">
              <a:solidFill>
                <a:schemeClr val="bg1"/>
              </a:solidFill>
            </a:endParaRPr>
          </a:p>
        </p:txBody>
      </p:sp>
      <p:sp>
        <p:nvSpPr>
          <p:cNvPr id="6" name="标题 1"/>
          <p:cNvSpPr txBox="1">
            <a:spLocks/>
          </p:cNvSpPr>
          <p:nvPr/>
        </p:nvSpPr>
        <p:spPr>
          <a:xfrm>
            <a:off x="1259632" y="3933056"/>
            <a:ext cx="1728192" cy="50405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altLang="zh-CN" sz="1800" dirty="0" smtClean="0">
                <a:solidFill>
                  <a:schemeClr val="bg1"/>
                </a:solidFill>
                <a:latin typeface="+mn-lt"/>
              </a:rPr>
              <a:t>SIP 2015</a:t>
            </a:r>
            <a:endParaRPr lang="zh-CN" altLang="en-US" sz="1800" dirty="0">
              <a:solidFill>
                <a:schemeClr val="bg1"/>
              </a:solidFill>
              <a:latin typeface="+mn-lt"/>
            </a:endParaRPr>
          </a:p>
        </p:txBody>
      </p:sp>
      <p:sp>
        <p:nvSpPr>
          <p:cNvPr id="5" name="矩形 4"/>
          <p:cNvSpPr/>
          <p:nvPr/>
        </p:nvSpPr>
        <p:spPr>
          <a:xfrm>
            <a:off x="0" y="3933056"/>
            <a:ext cx="9144000" cy="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460902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1340768"/>
            <a:ext cx="2664296" cy="430887"/>
          </a:xfrm>
          <a:prstGeom prst="rect">
            <a:avLst/>
          </a:prstGeom>
          <a:noFill/>
        </p:spPr>
        <p:txBody>
          <a:bodyPr wrap="square" rtlCol="0">
            <a:spAutoFit/>
          </a:bodyPr>
          <a:lstStyle/>
          <a:p>
            <a:r>
              <a:rPr lang="zh-CN" altLang="en-US" sz="2200" dirty="0" smtClean="0"/>
              <a:t>一、申请对象</a:t>
            </a:r>
            <a:endParaRPr lang="zh-CN" altLang="en-US" sz="2200" dirty="0"/>
          </a:p>
        </p:txBody>
      </p:sp>
      <p:sp>
        <p:nvSpPr>
          <p:cNvPr id="4" name="TextBox 3"/>
          <p:cNvSpPr txBox="1"/>
          <p:nvPr/>
        </p:nvSpPr>
        <p:spPr>
          <a:xfrm>
            <a:off x="683568" y="3142129"/>
            <a:ext cx="2520280" cy="430887"/>
          </a:xfrm>
          <a:prstGeom prst="rect">
            <a:avLst/>
          </a:prstGeom>
          <a:noFill/>
        </p:spPr>
        <p:txBody>
          <a:bodyPr wrap="square" rtlCol="0">
            <a:spAutoFit/>
          </a:bodyPr>
          <a:lstStyle/>
          <a:p>
            <a:r>
              <a:rPr lang="zh-CN" altLang="en-US" sz="2200" dirty="0" smtClean="0"/>
              <a:t>二、贷款条件</a:t>
            </a:r>
            <a:endParaRPr lang="zh-CN" altLang="en-US" sz="2200" dirty="0"/>
          </a:p>
        </p:txBody>
      </p:sp>
      <p:sp>
        <p:nvSpPr>
          <p:cNvPr id="8" name="燕尾形 7"/>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683568" y="1700808"/>
            <a:ext cx="7992888" cy="1107996"/>
          </a:xfrm>
          <a:prstGeom prst="rect">
            <a:avLst/>
          </a:prstGeom>
          <a:noFill/>
        </p:spPr>
        <p:txBody>
          <a:bodyPr wrap="square" rtlCol="0">
            <a:spAutoFit/>
          </a:bodyPr>
          <a:lstStyle/>
          <a:p>
            <a:r>
              <a:rPr lang="zh-CN" altLang="en-US" sz="2200" dirty="0" smtClean="0"/>
              <a:t>　　符合</a:t>
            </a:r>
            <a:r>
              <a:rPr lang="zh-CN" altLang="en-US" sz="2200" dirty="0"/>
              <a:t>法定劳动年龄、信用良好且没有不良记录，因创业自筹资金不足的园区户籍创业人员。</a:t>
            </a:r>
          </a:p>
          <a:p>
            <a:r>
              <a:rPr lang="zh-CN" altLang="en-US" sz="2200" dirty="0" smtClean="0"/>
              <a:t>　　夫妻</a:t>
            </a:r>
            <a:r>
              <a:rPr lang="zh-CN" altLang="en-US" sz="2200" dirty="0"/>
              <a:t>双方不得分别作为申请人申请创业小额担保贷款。</a:t>
            </a:r>
          </a:p>
        </p:txBody>
      </p:sp>
      <p:sp>
        <p:nvSpPr>
          <p:cNvPr id="10" name="TextBox 9"/>
          <p:cNvSpPr txBox="1"/>
          <p:nvPr/>
        </p:nvSpPr>
        <p:spPr>
          <a:xfrm>
            <a:off x="683568" y="3501008"/>
            <a:ext cx="7776864" cy="2123658"/>
          </a:xfrm>
          <a:prstGeom prst="rect">
            <a:avLst/>
          </a:prstGeom>
          <a:noFill/>
        </p:spPr>
        <p:txBody>
          <a:bodyPr wrap="square" rtlCol="0">
            <a:spAutoFit/>
          </a:bodyPr>
          <a:lstStyle/>
          <a:p>
            <a:r>
              <a:rPr lang="zh-CN" altLang="en-US" sz="2200" dirty="0" smtClean="0"/>
              <a:t>　</a:t>
            </a:r>
            <a:r>
              <a:rPr lang="en-US" altLang="zh-CN" sz="2200" dirty="0" smtClean="0"/>
              <a:t>1</a:t>
            </a:r>
            <a:r>
              <a:rPr lang="zh-CN" altLang="en-US" sz="2200" dirty="0"/>
              <a:t>．创业实体在苏州市区（包括园区、姑苏区、新区、吴中区、相城区、吴江区，以下简称“苏州市区”）工商部门登记注册，从事个体经营、创办实体企业或者在电子商务网络平台上开办“网店”创业；</a:t>
            </a:r>
          </a:p>
          <a:p>
            <a:r>
              <a:rPr lang="zh-CN" altLang="en-US" sz="2200" dirty="0" smtClean="0"/>
              <a:t>　</a:t>
            </a:r>
            <a:r>
              <a:rPr lang="en-US" altLang="zh-CN" sz="2200" dirty="0" smtClean="0"/>
              <a:t>2</a:t>
            </a:r>
            <a:r>
              <a:rPr lang="zh-CN" altLang="en-US" sz="2200" dirty="0"/>
              <a:t>．创业实体负责人应与贷款申请人相符；</a:t>
            </a:r>
          </a:p>
          <a:p>
            <a:r>
              <a:rPr lang="zh-CN" altLang="en-US" sz="2200" dirty="0" smtClean="0"/>
              <a:t>　</a:t>
            </a:r>
            <a:r>
              <a:rPr lang="en-US" altLang="zh-CN" sz="2200" dirty="0" smtClean="0"/>
              <a:t>3</a:t>
            </a:r>
            <a:r>
              <a:rPr lang="zh-CN" altLang="en-US" sz="2200" dirty="0"/>
              <a:t>．创业实体正常营业在</a:t>
            </a:r>
            <a:r>
              <a:rPr lang="en-US" altLang="zh-CN" sz="2200" dirty="0">
                <a:solidFill>
                  <a:srgbClr val="FF0000"/>
                </a:solidFill>
              </a:rPr>
              <a:t>3</a:t>
            </a:r>
            <a:r>
              <a:rPr lang="zh-CN" altLang="en-US" sz="2200" dirty="0">
                <a:solidFill>
                  <a:srgbClr val="FF0000"/>
                </a:solidFill>
              </a:rPr>
              <a:t>个月</a:t>
            </a:r>
            <a:r>
              <a:rPr lang="zh-CN" altLang="en-US" sz="2200" dirty="0"/>
              <a:t>以上。</a:t>
            </a:r>
          </a:p>
        </p:txBody>
      </p:sp>
      <p:sp>
        <p:nvSpPr>
          <p:cNvPr id="14" name="灯片编号占位符 13"/>
          <p:cNvSpPr>
            <a:spLocks noGrp="1"/>
          </p:cNvSpPr>
          <p:nvPr>
            <p:ph type="sldNum" sz="quarter" idx="12"/>
          </p:nvPr>
        </p:nvSpPr>
        <p:spPr/>
        <p:txBody>
          <a:bodyPr/>
          <a:lstStyle/>
          <a:p>
            <a:fld id="{19E37A96-64C7-4FBE-934B-1408D9749ACF}" type="slidenum">
              <a:rPr lang="zh-CN" altLang="en-US" smtClean="0"/>
              <a:pPr/>
              <a:t>6</a:t>
            </a:fld>
            <a:endParaRPr lang="zh-CN" altLang="en-US"/>
          </a:p>
        </p:txBody>
      </p:sp>
      <p:cxnSp>
        <p:nvCxnSpPr>
          <p:cNvPr id="16" name="直接连接符 15"/>
          <p:cNvCxnSpPr/>
          <p:nvPr/>
        </p:nvCxnSpPr>
        <p:spPr>
          <a:xfrm>
            <a:off x="522000" y="2852936"/>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2000" y="5661248"/>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9" name="燕尾形 18"/>
          <p:cNvSpPr/>
          <p:nvPr/>
        </p:nvSpPr>
        <p:spPr>
          <a:xfrm>
            <a:off x="395536" y="3249560"/>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21" name="TextBox 20"/>
          <p:cNvSpPr txBox="1"/>
          <p:nvPr/>
        </p:nvSpPr>
        <p:spPr>
          <a:xfrm>
            <a:off x="323528" y="188640"/>
            <a:ext cx="5832648"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创业小额担保贷款</a:t>
            </a:r>
            <a:endParaRPr lang="zh-CN" altLang="en-US" sz="2400" dirty="0"/>
          </a:p>
        </p:txBody>
      </p:sp>
    </p:spTree>
    <p:extLst>
      <p:ext uri="{BB962C8B-B14F-4D97-AF65-F5344CB8AC3E}">
        <p14:creationId xmlns:p14="http://schemas.microsoft.com/office/powerpoint/2010/main" val="3810368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7</a:t>
            </a:fld>
            <a:endParaRPr lang="zh-CN" altLang="en-US"/>
          </a:p>
        </p:txBody>
      </p:sp>
      <p:sp>
        <p:nvSpPr>
          <p:cNvPr id="4" name="TextBox 3"/>
          <p:cNvSpPr txBox="1"/>
          <p:nvPr/>
        </p:nvSpPr>
        <p:spPr>
          <a:xfrm>
            <a:off x="683568" y="1340768"/>
            <a:ext cx="3240360" cy="430887"/>
          </a:xfrm>
          <a:prstGeom prst="rect">
            <a:avLst/>
          </a:prstGeom>
          <a:noFill/>
        </p:spPr>
        <p:txBody>
          <a:bodyPr wrap="square" rtlCol="0">
            <a:spAutoFit/>
          </a:bodyPr>
          <a:lstStyle/>
          <a:p>
            <a:r>
              <a:rPr lang="zh-CN" altLang="en-US" sz="2200" dirty="0"/>
              <a:t>三</a:t>
            </a:r>
            <a:r>
              <a:rPr lang="zh-CN" altLang="en-US" sz="2200" dirty="0" smtClean="0"/>
              <a:t>、贷款额度及期限</a:t>
            </a:r>
            <a:endParaRPr lang="zh-CN" altLang="en-US" sz="2200" dirty="0"/>
          </a:p>
        </p:txBody>
      </p:sp>
      <p:sp>
        <p:nvSpPr>
          <p:cNvPr id="5" name="TextBox 4"/>
          <p:cNvSpPr txBox="1"/>
          <p:nvPr/>
        </p:nvSpPr>
        <p:spPr>
          <a:xfrm>
            <a:off x="683568" y="4365104"/>
            <a:ext cx="2520280" cy="430887"/>
          </a:xfrm>
          <a:prstGeom prst="rect">
            <a:avLst/>
          </a:prstGeom>
          <a:noFill/>
        </p:spPr>
        <p:txBody>
          <a:bodyPr wrap="square" rtlCol="0">
            <a:spAutoFit/>
          </a:bodyPr>
          <a:lstStyle/>
          <a:p>
            <a:r>
              <a:rPr lang="zh-CN" altLang="en-US" sz="2200" dirty="0" smtClean="0"/>
              <a:t>四、还款方式</a:t>
            </a:r>
            <a:endParaRPr lang="zh-CN" altLang="en-US" sz="2200" dirty="0"/>
          </a:p>
        </p:txBody>
      </p:sp>
      <p:sp>
        <p:nvSpPr>
          <p:cNvPr id="7" name="燕尾形 6"/>
          <p:cNvSpPr/>
          <p:nvPr/>
        </p:nvSpPr>
        <p:spPr>
          <a:xfrm>
            <a:off x="395536" y="1448199"/>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395536" y="4472535"/>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1" name="TextBox 10"/>
          <p:cNvSpPr txBox="1"/>
          <p:nvPr/>
        </p:nvSpPr>
        <p:spPr>
          <a:xfrm>
            <a:off x="683568" y="1700808"/>
            <a:ext cx="7776864" cy="1785104"/>
          </a:xfrm>
          <a:prstGeom prst="rect">
            <a:avLst/>
          </a:prstGeom>
          <a:noFill/>
        </p:spPr>
        <p:txBody>
          <a:bodyPr wrap="square" rtlCol="0">
            <a:spAutoFit/>
          </a:bodyPr>
          <a:lstStyle/>
          <a:p>
            <a:r>
              <a:rPr lang="zh-CN" altLang="en-US" sz="2200" dirty="0" smtClean="0"/>
              <a:t>　　园区</a:t>
            </a:r>
            <a:r>
              <a:rPr lang="zh-CN" altLang="en-US" sz="2200" dirty="0"/>
              <a:t>创业小额担保贷款的指定银行为</a:t>
            </a:r>
            <a:r>
              <a:rPr lang="zh-CN" altLang="en-US" sz="2200" dirty="0" smtClean="0"/>
              <a:t>江苏银行园区支行，</a:t>
            </a:r>
            <a:r>
              <a:rPr lang="zh-CN" altLang="en-US" sz="2200" dirty="0"/>
              <a:t>融创科技担保公司为指定担保</a:t>
            </a:r>
            <a:r>
              <a:rPr lang="zh-CN" altLang="en-US" sz="2200" dirty="0" smtClean="0"/>
              <a:t>公司。</a:t>
            </a:r>
            <a:endParaRPr lang="zh-CN" altLang="en-US" sz="2200" dirty="0"/>
          </a:p>
          <a:p>
            <a:r>
              <a:rPr lang="zh-CN" altLang="en-US" sz="2200" dirty="0" smtClean="0"/>
              <a:t>　　创业</a:t>
            </a:r>
            <a:r>
              <a:rPr lang="zh-CN" altLang="en-US" sz="2200" dirty="0"/>
              <a:t>小额担保贷款额度一般控制在</a:t>
            </a:r>
            <a:r>
              <a:rPr lang="en-US" altLang="zh-CN" sz="2200" dirty="0">
                <a:solidFill>
                  <a:srgbClr val="FF0000"/>
                </a:solidFill>
              </a:rPr>
              <a:t>5</a:t>
            </a:r>
            <a:r>
              <a:rPr lang="zh-CN" altLang="en-US" sz="2200" dirty="0">
                <a:solidFill>
                  <a:srgbClr val="FF0000"/>
                </a:solidFill>
              </a:rPr>
              <a:t>万元</a:t>
            </a:r>
            <a:r>
              <a:rPr lang="zh-CN" altLang="en-US" sz="2200" dirty="0"/>
              <a:t>（含）以下</a:t>
            </a:r>
            <a:r>
              <a:rPr lang="zh-CN" altLang="en-US" sz="2200" dirty="0" smtClean="0"/>
              <a:t>。</a:t>
            </a:r>
            <a:endParaRPr lang="en-US" altLang="zh-CN" sz="2200" dirty="0" smtClean="0"/>
          </a:p>
          <a:p>
            <a:r>
              <a:rPr lang="zh-CN" altLang="en-US" sz="2200" dirty="0" smtClean="0"/>
              <a:t>　　取得</a:t>
            </a:r>
            <a:r>
              <a:rPr lang="en-US" altLang="zh-CN" sz="2200" dirty="0"/>
              <a:t>《</a:t>
            </a:r>
            <a:r>
              <a:rPr lang="zh-CN" altLang="en-US" sz="2200" dirty="0"/>
              <a:t>创业培训合格证</a:t>
            </a:r>
            <a:r>
              <a:rPr lang="en-US" altLang="zh-CN" sz="2200" dirty="0"/>
              <a:t>》</a:t>
            </a:r>
            <a:r>
              <a:rPr lang="zh-CN" altLang="en-US" sz="2200" dirty="0"/>
              <a:t>的，贷款额度最高不超过</a:t>
            </a:r>
            <a:r>
              <a:rPr lang="en-US" altLang="zh-CN" sz="2200" dirty="0">
                <a:solidFill>
                  <a:srgbClr val="FF0000"/>
                </a:solidFill>
              </a:rPr>
              <a:t>10</a:t>
            </a:r>
            <a:r>
              <a:rPr lang="zh-CN" altLang="en-US" sz="2200" dirty="0">
                <a:solidFill>
                  <a:srgbClr val="FF0000"/>
                </a:solidFill>
              </a:rPr>
              <a:t>万元</a:t>
            </a:r>
            <a:r>
              <a:rPr lang="zh-CN" altLang="en-US" sz="2200" dirty="0" smtClean="0"/>
              <a:t>。</a:t>
            </a:r>
            <a:endParaRPr lang="en-US" altLang="zh-CN" sz="2200" dirty="0" smtClean="0"/>
          </a:p>
          <a:p>
            <a:r>
              <a:rPr lang="zh-CN" altLang="en-US" sz="2200" dirty="0" smtClean="0"/>
              <a:t>创业</a:t>
            </a:r>
            <a:r>
              <a:rPr lang="zh-CN" altLang="en-US" sz="2200" dirty="0"/>
              <a:t>小额担保贷款期限一般不超过</a:t>
            </a:r>
            <a:r>
              <a:rPr lang="en-US" altLang="zh-CN" sz="2200" dirty="0">
                <a:solidFill>
                  <a:srgbClr val="FF0000"/>
                </a:solidFill>
              </a:rPr>
              <a:t>2</a:t>
            </a:r>
            <a:r>
              <a:rPr lang="zh-CN" altLang="en-US" sz="2200" dirty="0">
                <a:solidFill>
                  <a:srgbClr val="FF0000"/>
                </a:solidFill>
              </a:rPr>
              <a:t>年</a:t>
            </a:r>
            <a:r>
              <a:rPr lang="zh-CN" altLang="en-US" sz="2200" dirty="0"/>
              <a:t>。</a:t>
            </a:r>
          </a:p>
        </p:txBody>
      </p:sp>
      <p:sp>
        <p:nvSpPr>
          <p:cNvPr id="12" name="TextBox 11"/>
          <p:cNvSpPr txBox="1"/>
          <p:nvPr/>
        </p:nvSpPr>
        <p:spPr>
          <a:xfrm>
            <a:off x="683568" y="4725144"/>
            <a:ext cx="7776864" cy="769441"/>
          </a:xfrm>
          <a:prstGeom prst="rect">
            <a:avLst/>
          </a:prstGeom>
          <a:noFill/>
        </p:spPr>
        <p:txBody>
          <a:bodyPr wrap="square" rtlCol="0">
            <a:spAutoFit/>
          </a:bodyPr>
          <a:lstStyle/>
          <a:p>
            <a:r>
              <a:rPr lang="zh-CN" altLang="en-US" sz="2200" dirty="0" smtClean="0"/>
              <a:t>　　银行</a:t>
            </a:r>
            <a:r>
              <a:rPr lang="zh-CN" altLang="en-US" sz="2200" dirty="0"/>
              <a:t>两年期贷款可提供按月和按季两种还款方式</a:t>
            </a:r>
            <a:r>
              <a:rPr lang="zh-CN" altLang="en-US" sz="2200" dirty="0" smtClean="0"/>
              <a:t>，一年</a:t>
            </a:r>
            <a:r>
              <a:rPr lang="zh-CN" altLang="en-US" sz="2200" dirty="0"/>
              <a:t>期贷款采用到期一次性还付本息方式</a:t>
            </a:r>
            <a:r>
              <a:rPr lang="zh-CN" altLang="en-US" sz="2200" dirty="0" smtClean="0"/>
              <a:t>，具体</a:t>
            </a:r>
            <a:r>
              <a:rPr lang="zh-CN" altLang="en-US" sz="2200" dirty="0"/>
              <a:t>由借款人自行选择。</a:t>
            </a:r>
          </a:p>
        </p:txBody>
      </p:sp>
      <p:cxnSp>
        <p:nvCxnSpPr>
          <p:cNvPr id="10" name="直接连接符 9"/>
          <p:cNvCxnSpPr/>
          <p:nvPr/>
        </p:nvCxnSpPr>
        <p:spPr>
          <a:xfrm>
            <a:off x="522000" y="3861048"/>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22000" y="5877272"/>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23528" y="188640"/>
            <a:ext cx="5832648"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创业小额担保贷款</a:t>
            </a:r>
            <a:endParaRPr lang="zh-CN" altLang="en-US" sz="2400" dirty="0"/>
          </a:p>
        </p:txBody>
      </p:sp>
    </p:spTree>
    <p:extLst>
      <p:ext uri="{BB962C8B-B14F-4D97-AF65-F5344CB8AC3E}">
        <p14:creationId xmlns:p14="http://schemas.microsoft.com/office/powerpoint/2010/main" val="1481139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8</a:t>
            </a:fld>
            <a:endParaRPr lang="zh-CN" altLang="en-US" dirty="0"/>
          </a:p>
        </p:txBody>
      </p:sp>
      <p:sp>
        <p:nvSpPr>
          <p:cNvPr id="3" name="TextBox 2"/>
          <p:cNvSpPr txBox="1"/>
          <p:nvPr/>
        </p:nvSpPr>
        <p:spPr>
          <a:xfrm>
            <a:off x="642719" y="3127420"/>
            <a:ext cx="2664296" cy="430887"/>
          </a:xfrm>
          <a:prstGeom prst="rect">
            <a:avLst/>
          </a:prstGeom>
          <a:noFill/>
        </p:spPr>
        <p:txBody>
          <a:bodyPr wrap="square" rtlCol="0">
            <a:spAutoFit/>
          </a:bodyPr>
          <a:lstStyle/>
          <a:p>
            <a:r>
              <a:rPr lang="zh-CN" altLang="en-US" sz="2200" dirty="0" smtClean="0"/>
              <a:t>六、申请贷款流程</a:t>
            </a:r>
            <a:endParaRPr lang="zh-CN" altLang="en-US" sz="2200" dirty="0"/>
          </a:p>
        </p:txBody>
      </p:sp>
      <p:sp>
        <p:nvSpPr>
          <p:cNvPr id="6" name="燕尾形 5"/>
          <p:cNvSpPr/>
          <p:nvPr/>
        </p:nvSpPr>
        <p:spPr>
          <a:xfrm>
            <a:off x="363621" y="3234852"/>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9" name="TextBox 8"/>
          <p:cNvSpPr txBox="1"/>
          <p:nvPr/>
        </p:nvSpPr>
        <p:spPr>
          <a:xfrm>
            <a:off x="683568" y="1340768"/>
            <a:ext cx="3096344" cy="430887"/>
          </a:xfrm>
          <a:prstGeom prst="rect">
            <a:avLst/>
          </a:prstGeom>
          <a:noFill/>
        </p:spPr>
        <p:txBody>
          <a:bodyPr wrap="square" rtlCol="0">
            <a:spAutoFit/>
          </a:bodyPr>
          <a:lstStyle/>
          <a:p>
            <a:r>
              <a:rPr lang="zh-CN" altLang="en-US" sz="2200" dirty="0"/>
              <a:t>五</a:t>
            </a:r>
            <a:r>
              <a:rPr lang="zh-CN" altLang="en-US" sz="2200" dirty="0" smtClean="0"/>
              <a:t>、利率及贴息办法</a:t>
            </a:r>
            <a:endParaRPr lang="zh-CN" altLang="en-US" sz="2200" dirty="0"/>
          </a:p>
        </p:txBody>
      </p:sp>
      <p:sp>
        <p:nvSpPr>
          <p:cNvPr id="10" name="燕尾形 9"/>
          <p:cNvSpPr/>
          <p:nvPr/>
        </p:nvSpPr>
        <p:spPr>
          <a:xfrm>
            <a:off x="395536" y="1449360"/>
            <a:ext cx="216024" cy="216024"/>
          </a:xfrm>
          <a:prstGeom prst="chevron">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solidFill>
                <a:schemeClr val="tx1"/>
              </a:solidFill>
            </a:endParaRPr>
          </a:p>
        </p:txBody>
      </p:sp>
      <p:sp>
        <p:nvSpPr>
          <p:cNvPr id="11" name="TextBox 10"/>
          <p:cNvSpPr txBox="1"/>
          <p:nvPr/>
        </p:nvSpPr>
        <p:spPr>
          <a:xfrm>
            <a:off x="683568" y="1771655"/>
            <a:ext cx="7776864" cy="1107996"/>
          </a:xfrm>
          <a:prstGeom prst="rect">
            <a:avLst/>
          </a:prstGeom>
          <a:noFill/>
        </p:spPr>
        <p:txBody>
          <a:bodyPr wrap="square" rtlCol="0">
            <a:spAutoFit/>
          </a:bodyPr>
          <a:lstStyle/>
          <a:p>
            <a:r>
              <a:rPr lang="zh-CN" altLang="en-US" sz="2200" dirty="0" smtClean="0"/>
              <a:t>　　创业</a:t>
            </a:r>
            <a:r>
              <a:rPr lang="zh-CN" altLang="en-US" sz="2200" dirty="0"/>
              <a:t>小额担保贷款利率按照中国人民银行公布的贷款基准利率确定。对贷款个人按时还本付息的，由财政按年予以</a:t>
            </a:r>
            <a:r>
              <a:rPr lang="zh-CN" altLang="en-US" sz="2200" dirty="0">
                <a:solidFill>
                  <a:srgbClr val="FF0000"/>
                </a:solidFill>
              </a:rPr>
              <a:t>全额</a:t>
            </a:r>
            <a:r>
              <a:rPr lang="zh-CN" altLang="en-US" sz="2200" dirty="0" smtClean="0"/>
              <a:t>贴息（</a:t>
            </a:r>
            <a:r>
              <a:rPr lang="zh-CN" altLang="en-US" sz="2200" dirty="0" smtClean="0">
                <a:solidFill>
                  <a:srgbClr val="FF0000"/>
                </a:solidFill>
              </a:rPr>
              <a:t>贷</a:t>
            </a:r>
            <a:r>
              <a:rPr lang="en-US" altLang="zh-CN" sz="2200" dirty="0" smtClean="0">
                <a:solidFill>
                  <a:srgbClr val="FF0000"/>
                </a:solidFill>
              </a:rPr>
              <a:t>10</a:t>
            </a:r>
            <a:r>
              <a:rPr lang="zh-CN" altLang="en-US" sz="2200" dirty="0" smtClean="0">
                <a:solidFill>
                  <a:srgbClr val="FF0000"/>
                </a:solidFill>
              </a:rPr>
              <a:t>万元两年贴息约</a:t>
            </a:r>
            <a:r>
              <a:rPr lang="en-US" altLang="zh-CN" sz="2200" dirty="0" smtClean="0">
                <a:solidFill>
                  <a:srgbClr val="FF0000"/>
                </a:solidFill>
              </a:rPr>
              <a:t>7000</a:t>
            </a:r>
            <a:r>
              <a:rPr lang="zh-CN" altLang="en-US" sz="2200" dirty="0" smtClean="0">
                <a:solidFill>
                  <a:srgbClr val="FF0000"/>
                </a:solidFill>
              </a:rPr>
              <a:t>多元</a:t>
            </a:r>
            <a:r>
              <a:rPr lang="zh-CN" altLang="en-US" sz="2200" dirty="0" smtClean="0"/>
              <a:t>）。</a:t>
            </a:r>
            <a:endParaRPr lang="zh-CN" altLang="en-US" sz="2200" dirty="0"/>
          </a:p>
        </p:txBody>
      </p:sp>
      <p:sp>
        <p:nvSpPr>
          <p:cNvPr id="12" name="流程图: 可选过程 11"/>
          <p:cNvSpPr/>
          <p:nvPr/>
        </p:nvSpPr>
        <p:spPr>
          <a:xfrm>
            <a:off x="4031940" y="5445224"/>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申请人</a:t>
            </a:r>
            <a:endParaRPr lang="zh-CN" altLang="en-US" sz="2000" dirty="0"/>
          </a:p>
        </p:txBody>
      </p:sp>
      <p:sp>
        <p:nvSpPr>
          <p:cNvPr id="13" name="流程图: 可选过程 12"/>
          <p:cNvSpPr/>
          <p:nvPr/>
        </p:nvSpPr>
        <p:spPr>
          <a:xfrm>
            <a:off x="2195736" y="4545124"/>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社区</a:t>
            </a:r>
            <a:endParaRPr lang="zh-CN" altLang="en-US" sz="2000" dirty="0"/>
          </a:p>
        </p:txBody>
      </p:sp>
      <p:sp>
        <p:nvSpPr>
          <p:cNvPr id="14" name="流程图: 可选过程 13"/>
          <p:cNvSpPr/>
          <p:nvPr/>
        </p:nvSpPr>
        <p:spPr>
          <a:xfrm>
            <a:off x="4058943" y="4545124"/>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街道</a:t>
            </a:r>
            <a:endParaRPr lang="zh-CN" altLang="en-US" sz="2000" dirty="0"/>
          </a:p>
        </p:txBody>
      </p:sp>
      <p:sp>
        <p:nvSpPr>
          <p:cNvPr id="15" name="流程图: 可选过程 14"/>
          <p:cNvSpPr/>
          <p:nvPr/>
        </p:nvSpPr>
        <p:spPr>
          <a:xfrm>
            <a:off x="5922150" y="4545124"/>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园区</a:t>
            </a:r>
            <a:endParaRPr lang="zh-CN" altLang="en-US" sz="2000" dirty="0"/>
          </a:p>
        </p:txBody>
      </p:sp>
      <p:sp>
        <p:nvSpPr>
          <p:cNvPr id="16" name="流程图: 可选过程 15"/>
          <p:cNvSpPr/>
          <p:nvPr/>
        </p:nvSpPr>
        <p:spPr>
          <a:xfrm>
            <a:off x="4860032" y="3645024"/>
            <a:ext cx="126014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担保公司</a:t>
            </a:r>
            <a:endParaRPr lang="zh-CN" altLang="en-US" sz="2000" dirty="0"/>
          </a:p>
        </p:txBody>
      </p:sp>
      <p:sp>
        <p:nvSpPr>
          <p:cNvPr id="17" name="流程图: 可选过程 16"/>
          <p:cNvSpPr/>
          <p:nvPr/>
        </p:nvSpPr>
        <p:spPr>
          <a:xfrm>
            <a:off x="2987824" y="3645024"/>
            <a:ext cx="1080120" cy="50405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000" dirty="0" smtClean="0"/>
              <a:t>银行</a:t>
            </a:r>
            <a:endParaRPr lang="zh-CN" altLang="en-US" sz="2000" dirty="0"/>
          </a:p>
        </p:txBody>
      </p:sp>
      <p:cxnSp>
        <p:nvCxnSpPr>
          <p:cNvPr id="18" name="直接连接符 17"/>
          <p:cNvCxnSpPr/>
          <p:nvPr/>
        </p:nvCxnSpPr>
        <p:spPr>
          <a:xfrm>
            <a:off x="522000" y="2924944"/>
            <a:ext cx="8100000"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4" name="右箭头 3"/>
          <p:cNvSpPr/>
          <p:nvPr/>
        </p:nvSpPr>
        <p:spPr>
          <a:xfrm>
            <a:off x="3347864" y="4689140"/>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9" name="右箭头 18"/>
          <p:cNvSpPr/>
          <p:nvPr/>
        </p:nvSpPr>
        <p:spPr>
          <a:xfrm>
            <a:off x="5256076" y="4671037"/>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20" name="右箭头 19"/>
          <p:cNvSpPr/>
          <p:nvPr/>
        </p:nvSpPr>
        <p:spPr>
          <a:xfrm rot="13332214">
            <a:off x="6112088" y="4120181"/>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21" name="右箭头 20"/>
          <p:cNvSpPr/>
          <p:nvPr/>
        </p:nvSpPr>
        <p:spPr>
          <a:xfrm flipH="1">
            <a:off x="4139952" y="3771038"/>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22" name="右箭头 21"/>
          <p:cNvSpPr/>
          <p:nvPr/>
        </p:nvSpPr>
        <p:spPr>
          <a:xfrm rot="12381941">
            <a:off x="3289022" y="5322423"/>
            <a:ext cx="612068" cy="252028"/>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23" name="TextBox 22"/>
          <p:cNvSpPr txBox="1"/>
          <p:nvPr/>
        </p:nvSpPr>
        <p:spPr>
          <a:xfrm>
            <a:off x="323528" y="188640"/>
            <a:ext cx="5832648" cy="830997"/>
          </a:xfrm>
          <a:prstGeom prst="rect">
            <a:avLst/>
          </a:prstGeom>
          <a:noFill/>
        </p:spPr>
        <p:txBody>
          <a:bodyPr wrap="square" rtlCol="0">
            <a:spAutoFit/>
          </a:bodyPr>
          <a:lstStyle/>
          <a:p>
            <a:r>
              <a:rPr lang="zh-CN" altLang="en-US" sz="2400" dirty="0" smtClean="0"/>
              <a:t>二、苏州工业园区</a:t>
            </a:r>
            <a:endParaRPr lang="en-US" altLang="zh-CN" sz="2400" dirty="0" smtClean="0"/>
          </a:p>
          <a:p>
            <a:r>
              <a:rPr lang="zh-CN" altLang="en-US" sz="2400" dirty="0" smtClean="0"/>
              <a:t>创业贷款操作细则</a:t>
            </a:r>
            <a:r>
              <a:rPr lang="en-US" altLang="zh-CN" sz="2400" dirty="0" smtClean="0"/>
              <a:t>——</a:t>
            </a:r>
            <a:r>
              <a:rPr lang="zh-CN" altLang="en-US" sz="2400" dirty="0" smtClean="0"/>
              <a:t>创业小额担保贷款</a:t>
            </a:r>
            <a:endParaRPr lang="zh-CN" altLang="en-US" sz="2400" dirty="0"/>
          </a:p>
        </p:txBody>
      </p:sp>
    </p:spTree>
    <p:extLst>
      <p:ext uri="{BB962C8B-B14F-4D97-AF65-F5344CB8AC3E}">
        <p14:creationId xmlns:p14="http://schemas.microsoft.com/office/powerpoint/2010/main" val="2839688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9E37A96-64C7-4FBE-934B-1408D9749ACF}" type="slidenum">
              <a:rPr lang="zh-CN" altLang="en-US" smtClean="0"/>
              <a:pPr/>
              <a:t>9</a:t>
            </a:fld>
            <a:endParaRPr lang="zh-CN" altLang="en-US"/>
          </a:p>
        </p:txBody>
      </p:sp>
      <p:sp>
        <p:nvSpPr>
          <p:cNvPr id="3" name="矩形 2"/>
          <p:cNvSpPr/>
          <p:nvPr/>
        </p:nvSpPr>
        <p:spPr>
          <a:xfrm>
            <a:off x="323528" y="169158"/>
            <a:ext cx="5904656" cy="830997"/>
          </a:xfrm>
          <a:prstGeom prst="rect">
            <a:avLst/>
          </a:prstGeom>
        </p:spPr>
        <p:txBody>
          <a:bodyPr wrap="square">
            <a:spAutoFit/>
          </a:bodyPr>
          <a:lstStyle/>
          <a:p>
            <a:r>
              <a:rPr lang="zh-CN" altLang="en-US" sz="2400" dirty="0"/>
              <a:t>二、苏州工业园区</a:t>
            </a:r>
            <a:endParaRPr lang="en-US" altLang="zh-CN" sz="2400" dirty="0"/>
          </a:p>
          <a:p>
            <a:r>
              <a:rPr lang="zh-CN" altLang="en-US" sz="2400" dirty="0"/>
              <a:t>创业贷款操作细则</a:t>
            </a:r>
            <a:r>
              <a:rPr lang="en-US" altLang="zh-CN" sz="2400" dirty="0"/>
              <a:t>——</a:t>
            </a:r>
            <a:r>
              <a:rPr lang="zh-CN" altLang="en-US" sz="2400" dirty="0"/>
              <a:t>创业小额担保贷款</a:t>
            </a:r>
          </a:p>
        </p:txBody>
      </p:sp>
      <p:sp>
        <p:nvSpPr>
          <p:cNvPr id="4" name="矩形 3"/>
          <p:cNvSpPr/>
          <p:nvPr/>
        </p:nvSpPr>
        <p:spPr>
          <a:xfrm>
            <a:off x="179512" y="1435240"/>
            <a:ext cx="8964488" cy="4662815"/>
          </a:xfrm>
          <a:prstGeom prst="rect">
            <a:avLst/>
          </a:prstGeom>
        </p:spPr>
        <p:txBody>
          <a:bodyPr wrap="square">
            <a:spAutoFit/>
          </a:bodyPr>
          <a:lstStyle/>
          <a:p>
            <a:pPr>
              <a:lnSpc>
                <a:spcPct val="90000"/>
              </a:lnSpc>
            </a:pPr>
            <a:r>
              <a:rPr lang="zh-CN" altLang="en-US" sz="2200" b="1" dirty="0"/>
              <a:t>所</a:t>
            </a:r>
            <a:r>
              <a:rPr lang="zh-CN" altLang="en-US" sz="2200" b="1" dirty="0" smtClean="0"/>
              <a:t>需材料：</a:t>
            </a:r>
            <a:r>
              <a:rPr lang="zh-CN" altLang="en-US" sz="2200" dirty="0" smtClean="0"/>
              <a:t>申请人</a:t>
            </a:r>
            <a:r>
              <a:rPr lang="zh-CN" altLang="en-US" sz="2200" dirty="0" smtClean="0"/>
              <a:t>携带以下材料至户籍所在社区提出贷款</a:t>
            </a:r>
            <a:r>
              <a:rPr lang="zh-CN" altLang="en-US" sz="2200" dirty="0" smtClean="0"/>
              <a:t>申请。</a:t>
            </a:r>
            <a:endParaRPr lang="en-US" altLang="zh-CN" sz="2200" dirty="0" smtClean="0"/>
          </a:p>
          <a:p>
            <a:pPr>
              <a:lnSpc>
                <a:spcPct val="90000"/>
              </a:lnSpc>
            </a:pPr>
            <a:r>
              <a:rPr lang="zh-CN" altLang="en-US" sz="2200" b="1" dirty="0" smtClean="0"/>
              <a:t>（</a:t>
            </a:r>
            <a:r>
              <a:rPr lang="en-US" altLang="zh-CN" sz="2200" b="1" dirty="0" smtClean="0"/>
              <a:t>1</a:t>
            </a:r>
            <a:r>
              <a:rPr lang="zh-CN" altLang="en-US" sz="2200" b="1" dirty="0" smtClean="0"/>
              <a:t>）</a:t>
            </a:r>
            <a:r>
              <a:rPr lang="en-US" altLang="zh-CN" sz="2200" dirty="0" smtClean="0"/>
              <a:t>《</a:t>
            </a:r>
            <a:r>
              <a:rPr lang="zh-CN" altLang="en-US" sz="2200" dirty="0" smtClean="0"/>
              <a:t>创业</a:t>
            </a:r>
            <a:r>
              <a:rPr lang="zh-CN" altLang="en-US" sz="2200" dirty="0"/>
              <a:t>小额担保贷款申请表</a:t>
            </a:r>
            <a:r>
              <a:rPr lang="en-US" altLang="zh-CN" sz="2200" dirty="0"/>
              <a:t>》</a:t>
            </a:r>
            <a:r>
              <a:rPr lang="zh-CN" altLang="en-US" sz="2200" dirty="0" smtClean="0"/>
              <a:t>；</a:t>
            </a:r>
            <a:endParaRPr lang="en-US" altLang="zh-CN" sz="2200" dirty="0" smtClean="0"/>
          </a:p>
          <a:p>
            <a:pPr>
              <a:lnSpc>
                <a:spcPct val="90000"/>
              </a:lnSpc>
            </a:pPr>
            <a:r>
              <a:rPr lang="zh-CN" altLang="en-US" sz="2200" b="1" dirty="0" smtClean="0"/>
              <a:t>（</a:t>
            </a:r>
            <a:r>
              <a:rPr lang="en-US" altLang="zh-CN" sz="2200" b="1" dirty="0" smtClean="0"/>
              <a:t>2</a:t>
            </a:r>
            <a:r>
              <a:rPr lang="zh-CN" altLang="en-US" sz="2200" b="1" dirty="0" smtClean="0"/>
              <a:t>）</a:t>
            </a:r>
            <a:r>
              <a:rPr lang="zh-CN" altLang="en-US" sz="2200" dirty="0" smtClean="0"/>
              <a:t>申请人</a:t>
            </a:r>
            <a:r>
              <a:rPr lang="zh-CN" altLang="en-US" sz="2200" dirty="0"/>
              <a:t>身份证及户口簿</a:t>
            </a:r>
            <a:r>
              <a:rPr lang="zh-CN" altLang="en-US" sz="2200" dirty="0" smtClean="0"/>
              <a:t>；</a:t>
            </a:r>
            <a:endParaRPr lang="en-US" altLang="zh-CN" sz="2200" dirty="0" smtClean="0"/>
          </a:p>
          <a:p>
            <a:pPr>
              <a:lnSpc>
                <a:spcPct val="90000"/>
              </a:lnSpc>
            </a:pPr>
            <a:r>
              <a:rPr lang="zh-CN" altLang="en-US" sz="2200" b="1" dirty="0" smtClean="0"/>
              <a:t>（</a:t>
            </a:r>
            <a:r>
              <a:rPr lang="en-US" altLang="zh-CN" sz="2200" b="1" dirty="0" smtClean="0"/>
              <a:t>3</a:t>
            </a:r>
            <a:r>
              <a:rPr lang="zh-CN" altLang="en-US" sz="2200" b="1" dirty="0" smtClean="0"/>
              <a:t>）</a:t>
            </a:r>
            <a:r>
              <a:rPr lang="zh-CN" altLang="en-US" sz="2200" dirty="0" smtClean="0"/>
              <a:t>持有</a:t>
            </a:r>
            <a:r>
              <a:rPr lang="en-US" altLang="zh-CN" sz="2200" dirty="0"/>
              <a:t>《</a:t>
            </a:r>
            <a:r>
              <a:rPr lang="zh-CN" altLang="en-US" sz="2200" dirty="0"/>
              <a:t>创业培训合格证</a:t>
            </a:r>
            <a:r>
              <a:rPr lang="en-US" altLang="zh-CN" sz="2200" dirty="0"/>
              <a:t>》</a:t>
            </a:r>
            <a:r>
              <a:rPr lang="zh-CN" altLang="en-US" sz="2200" dirty="0"/>
              <a:t>的人员提供创业培训结业证书</a:t>
            </a:r>
            <a:r>
              <a:rPr lang="zh-CN" altLang="en-US" sz="2200" dirty="0" smtClean="0"/>
              <a:t>；</a:t>
            </a:r>
            <a:endParaRPr lang="en-US" altLang="zh-CN" sz="2200" dirty="0" smtClean="0"/>
          </a:p>
          <a:p>
            <a:pPr>
              <a:lnSpc>
                <a:spcPct val="90000"/>
              </a:lnSpc>
            </a:pPr>
            <a:r>
              <a:rPr lang="zh-CN" altLang="en-US" sz="2200" b="1" dirty="0" smtClean="0"/>
              <a:t>（</a:t>
            </a:r>
            <a:r>
              <a:rPr lang="en-US" altLang="zh-CN" sz="2200" b="1" dirty="0" smtClean="0"/>
              <a:t>4</a:t>
            </a:r>
            <a:r>
              <a:rPr lang="zh-CN" altLang="en-US" sz="2200" b="1" dirty="0" smtClean="0"/>
              <a:t>）</a:t>
            </a:r>
            <a:r>
              <a:rPr lang="zh-CN" altLang="en-US" sz="2200" dirty="0" smtClean="0"/>
              <a:t>工商</a:t>
            </a:r>
            <a:r>
              <a:rPr lang="zh-CN" altLang="en-US" sz="2200" dirty="0"/>
              <a:t>营业执照或民办非企业单位执照、税务登记证、组织机构代码证</a:t>
            </a:r>
            <a:r>
              <a:rPr lang="zh-CN" altLang="en-US" sz="2200" dirty="0" smtClean="0"/>
              <a:t>；</a:t>
            </a:r>
            <a:endParaRPr lang="en-US" altLang="zh-CN" sz="2200" dirty="0" smtClean="0"/>
          </a:p>
          <a:p>
            <a:pPr>
              <a:lnSpc>
                <a:spcPct val="90000"/>
              </a:lnSpc>
            </a:pPr>
            <a:r>
              <a:rPr lang="zh-CN" altLang="en-US" sz="2200" b="1" dirty="0" smtClean="0"/>
              <a:t>（</a:t>
            </a:r>
            <a:r>
              <a:rPr lang="en-US" altLang="zh-CN" sz="2200" b="1" dirty="0" smtClean="0"/>
              <a:t>5</a:t>
            </a:r>
            <a:r>
              <a:rPr lang="zh-CN" altLang="en-US" sz="2200" b="1" dirty="0" smtClean="0"/>
              <a:t>）</a:t>
            </a:r>
            <a:r>
              <a:rPr lang="zh-CN" altLang="en-US" sz="2200" dirty="0" smtClean="0"/>
              <a:t>经营</a:t>
            </a:r>
            <a:r>
              <a:rPr lang="zh-CN" altLang="en-US" sz="2200" dirty="0"/>
              <a:t>场所的产权证或租赁合同，承包经营的须提供承包合同书</a:t>
            </a:r>
            <a:r>
              <a:rPr lang="zh-CN" altLang="en-US" sz="2200" dirty="0" smtClean="0"/>
              <a:t>；</a:t>
            </a:r>
            <a:endParaRPr lang="en-US" altLang="zh-CN" sz="2200" dirty="0" smtClean="0"/>
          </a:p>
          <a:p>
            <a:pPr>
              <a:lnSpc>
                <a:spcPct val="90000"/>
              </a:lnSpc>
            </a:pPr>
            <a:r>
              <a:rPr lang="zh-CN" altLang="en-US" sz="2200" dirty="0" smtClean="0"/>
              <a:t>（</a:t>
            </a:r>
            <a:r>
              <a:rPr lang="en-US" altLang="zh-CN" sz="2200" dirty="0" smtClean="0"/>
              <a:t>6</a:t>
            </a:r>
            <a:r>
              <a:rPr lang="zh-CN" altLang="en-US" sz="2200" dirty="0" smtClean="0"/>
              <a:t>）企业</a:t>
            </a:r>
            <a:r>
              <a:rPr lang="zh-CN" altLang="en-US" sz="2200" dirty="0"/>
              <a:t>从业人员缴纳社会保险的凭证</a:t>
            </a:r>
            <a:r>
              <a:rPr lang="zh-CN" altLang="en-US" sz="2200" dirty="0" smtClean="0"/>
              <a:t>；</a:t>
            </a:r>
            <a:endParaRPr lang="en-US" altLang="zh-CN" sz="2200" dirty="0" smtClean="0"/>
          </a:p>
          <a:p>
            <a:pPr>
              <a:lnSpc>
                <a:spcPct val="90000"/>
              </a:lnSpc>
            </a:pPr>
            <a:r>
              <a:rPr lang="zh-CN" altLang="en-US" sz="2200" dirty="0" smtClean="0"/>
              <a:t>（</a:t>
            </a:r>
            <a:r>
              <a:rPr lang="en-US" altLang="zh-CN" sz="2200" dirty="0" smtClean="0"/>
              <a:t>7</a:t>
            </a:r>
            <a:r>
              <a:rPr lang="zh-CN" altLang="en-US" sz="2200" dirty="0" smtClean="0"/>
              <a:t>）开户</a:t>
            </a:r>
            <a:r>
              <a:rPr lang="zh-CN" altLang="en-US" sz="2200" dirty="0"/>
              <a:t>银行许可证</a:t>
            </a:r>
            <a:r>
              <a:rPr lang="zh-CN" altLang="en-US" sz="2200" dirty="0" smtClean="0"/>
              <a:t>；</a:t>
            </a:r>
            <a:endParaRPr lang="en-US" altLang="zh-CN" sz="2200" dirty="0" smtClean="0"/>
          </a:p>
          <a:p>
            <a:pPr>
              <a:lnSpc>
                <a:spcPct val="90000"/>
              </a:lnSpc>
            </a:pPr>
            <a:r>
              <a:rPr lang="zh-CN" altLang="en-US" sz="2200" dirty="0" smtClean="0"/>
              <a:t>（</a:t>
            </a:r>
            <a:r>
              <a:rPr lang="en-US" altLang="zh-CN" sz="2200" dirty="0" smtClean="0"/>
              <a:t>8</a:t>
            </a:r>
            <a:r>
              <a:rPr lang="zh-CN" altLang="en-US" sz="2200" dirty="0" smtClean="0"/>
              <a:t>）需</a:t>
            </a:r>
            <a:r>
              <a:rPr lang="zh-CN" altLang="en-US" sz="2200" dirty="0"/>
              <a:t>向担保公司提供反担保的有关资料</a:t>
            </a:r>
            <a:r>
              <a:rPr lang="zh-CN" altLang="en-US" sz="2200" dirty="0" smtClean="0"/>
              <a:t>（以下两种方式任选</a:t>
            </a:r>
            <a:r>
              <a:rPr lang="zh-CN" altLang="en-US" sz="2200" dirty="0"/>
              <a:t>一种）：</a:t>
            </a:r>
            <a:r>
              <a:rPr lang="zh-CN" altLang="en-US" sz="2200" b="1" dirty="0"/>
              <a:t>①</a:t>
            </a:r>
            <a:r>
              <a:rPr lang="zh-CN" altLang="en-US" sz="2200" dirty="0"/>
              <a:t>房地产抵押反担保</a:t>
            </a:r>
            <a:r>
              <a:rPr lang="zh-CN" altLang="en-US" sz="2200" dirty="0" smtClean="0"/>
              <a:t>：以房地产作为抵押品，提交同意抵押的</a:t>
            </a:r>
            <a:r>
              <a:rPr lang="en-US" altLang="zh-CN" sz="2200" dirty="0" smtClean="0"/>
              <a:t>《</a:t>
            </a:r>
            <a:r>
              <a:rPr lang="zh-CN" altLang="en-US" sz="2200" dirty="0"/>
              <a:t>房屋所有权证</a:t>
            </a:r>
            <a:r>
              <a:rPr lang="en-US" altLang="zh-CN" sz="2200" dirty="0" smtClean="0"/>
              <a:t>》</a:t>
            </a:r>
            <a:r>
              <a:rPr lang="zh-CN" altLang="en-US" sz="2200" dirty="0" smtClean="0"/>
              <a:t>、</a:t>
            </a:r>
            <a:r>
              <a:rPr lang="en-US" altLang="zh-CN" sz="2200" dirty="0" smtClean="0"/>
              <a:t>《</a:t>
            </a:r>
            <a:r>
              <a:rPr lang="zh-CN" altLang="en-US" sz="2200" dirty="0"/>
              <a:t>国有土地使用证</a:t>
            </a:r>
            <a:r>
              <a:rPr lang="en-US" altLang="zh-CN" sz="2200" dirty="0" smtClean="0"/>
              <a:t>》</a:t>
            </a:r>
            <a:r>
              <a:rPr lang="zh-CN" altLang="en-US" sz="2200" dirty="0" smtClean="0"/>
              <a:t>，并与担保公司办理相关手续，相关费用由借款人承担；</a:t>
            </a:r>
            <a:r>
              <a:rPr lang="zh-CN" altLang="en-US" sz="2200" b="1" dirty="0"/>
              <a:t>②</a:t>
            </a:r>
            <a:r>
              <a:rPr lang="zh-CN" altLang="en-US" sz="2200" dirty="0"/>
              <a:t>第三方责任人个人信用反担保：</a:t>
            </a:r>
            <a:r>
              <a:rPr lang="zh-CN" altLang="en-US" sz="2200" dirty="0" smtClean="0"/>
              <a:t>提供第三方担保人的收入</a:t>
            </a:r>
            <a:r>
              <a:rPr lang="zh-CN" altLang="en-US" sz="2200" dirty="0"/>
              <a:t>证明和身份证等相关</a:t>
            </a:r>
            <a:r>
              <a:rPr lang="zh-CN" altLang="en-US" sz="2200" dirty="0" smtClean="0"/>
              <a:t>材料；</a:t>
            </a:r>
            <a:endParaRPr lang="en-US" altLang="zh-CN" sz="2200" dirty="0" smtClean="0"/>
          </a:p>
          <a:p>
            <a:pPr>
              <a:lnSpc>
                <a:spcPct val="90000"/>
              </a:lnSpc>
            </a:pPr>
            <a:r>
              <a:rPr lang="zh-CN" altLang="en-US" sz="2200" dirty="0"/>
              <a:t> </a:t>
            </a:r>
            <a:r>
              <a:rPr lang="zh-CN" altLang="en-US" sz="2200" dirty="0" smtClean="0"/>
              <a:t>  以上</a:t>
            </a:r>
            <a:r>
              <a:rPr lang="zh-CN" altLang="en-US" sz="2200" dirty="0"/>
              <a:t>材料需原件及两份复印件</a:t>
            </a:r>
            <a:r>
              <a:rPr lang="zh-CN" altLang="en-US" dirty="0"/>
              <a:t>。</a:t>
            </a:r>
          </a:p>
        </p:txBody>
      </p:sp>
    </p:spTree>
    <p:extLst>
      <p:ext uri="{BB962C8B-B14F-4D97-AF65-F5344CB8AC3E}">
        <p14:creationId xmlns:p14="http://schemas.microsoft.com/office/powerpoint/2010/main" val="429480414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创充汇报">
      <a:majorFont>
        <a:latin typeface="Arial Black"/>
        <a:ea typeface="微软雅黑"/>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3289</TotalTime>
  <Words>3179</Words>
  <Application>Microsoft Office PowerPoint</Application>
  <PresentationFormat>全屏显示(4:3)</PresentationFormat>
  <Paragraphs>578</Paragraphs>
  <Slides>52</Slides>
  <Notes>1</Notes>
  <HiddenSlides>0</HiddenSlides>
  <MMClips>0</MMClips>
  <ScaleCrop>false</ScaleCrop>
  <HeadingPairs>
    <vt:vector size="4" baseType="variant">
      <vt:variant>
        <vt:lpstr>主题</vt:lpstr>
      </vt:variant>
      <vt:variant>
        <vt:i4>1</vt:i4>
      </vt:variant>
      <vt:variant>
        <vt:lpstr>幻灯片标题</vt:lpstr>
      </vt:variant>
      <vt:variant>
        <vt:i4>52</vt:i4>
      </vt:variant>
    </vt:vector>
  </HeadingPairs>
  <TitlesOfParts>
    <vt:vector size="53" baseType="lpstr">
      <vt:lpstr>Office 主题​​</vt:lpstr>
      <vt:lpstr>2015-2017年苏州工业园区 新一轮就业创业十四项新政解读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谢谢观赏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Wu</dc:creator>
  <cp:lastModifiedBy>john</cp:lastModifiedBy>
  <cp:revision>201</cp:revision>
  <dcterms:created xsi:type="dcterms:W3CDTF">2015-02-25T02:48:01Z</dcterms:created>
  <dcterms:modified xsi:type="dcterms:W3CDTF">2015-05-12T07:23:12Z</dcterms:modified>
</cp:coreProperties>
</file>